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0" r:id="rId6"/>
    <p:sldId id="259"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28E02F-FEE2-4DFD-9FC5-DD3284C771F0}"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4C945C98-429B-4057-9511-E9A0F63C7304}">
      <dgm:prSet custT="1"/>
      <dgm:spPr/>
      <dgm:t>
        <a:bodyPr/>
        <a:lstStyle/>
        <a:p>
          <a:r>
            <a:rPr lang="en-GB" sz="1600" b="0" i="0">
              <a:latin typeface="Palatino Linotype" panose="02040502050505030304" pitchFamily="18" charset="0"/>
            </a:rPr>
            <a:t>Did time start to run prior to Day A? </a:t>
          </a:r>
          <a:endParaRPr lang="en-US" sz="1600">
            <a:latin typeface="Palatino Linotype" panose="02040502050505030304" pitchFamily="18" charset="0"/>
          </a:endParaRPr>
        </a:p>
      </dgm:t>
    </dgm:pt>
    <dgm:pt modelId="{8B8C86DF-2690-4860-A9EC-CD7833511084}" type="parTrans" cxnId="{A039E6A7-7B49-4299-9573-87521394FAA5}">
      <dgm:prSet/>
      <dgm:spPr/>
      <dgm:t>
        <a:bodyPr/>
        <a:lstStyle/>
        <a:p>
          <a:endParaRPr lang="en-US"/>
        </a:p>
      </dgm:t>
    </dgm:pt>
    <dgm:pt modelId="{58A06369-F867-4885-ABF3-DFFD7233C3EB}" type="sibTrans" cxnId="{A039E6A7-7B49-4299-9573-87521394FAA5}">
      <dgm:prSet/>
      <dgm:spPr/>
      <dgm:t>
        <a:bodyPr/>
        <a:lstStyle/>
        <a:p>
          <a:endParaRPr lang="en-US"/>
        </a:p>
      </dgm:t>
    </dgm:pt>
    <dgm:pt modelId="{E5C910E2-E4A0-49E8-A639-07EC8D34034A}">
      <dgm:prSet custT="1"/>
      <dgm:spPr/>
      <dgm:t>
        <a:bodyPr/>
        <a:lstStyle/>
        <a:p>
          <a:r>
            <a:rPr lang="en-GB" sz="1600" b="0" i="0" dirty="0">
              <a:latin typeface="Palatino Linotype" panose="02040502050505030304" pitchFamily="18" charset="0"/>
            </a:rPr>
            <a:t>If so, the entire time elapsed between Day A and Day B is ‘not counted’. The relevant date can be ascertained by adding this elapsed time to the ‘original’ time limit and then considering whether the 1 month rule applies</a:t>
          </a:r>
          <a:endParaRPr lang="en-US" sz="1600" dirty="0">
            <a:latin typeface="Palatino Linotype" panose="02040502050505030304" pitchFamily="18" charset="0"/>
          </a:endParaRPr>
        </a:p>
      </dgm:t>
    </dgm:pt>
    <dgm:pt modelId="{8CFD4518-A64A-425A-A133-92D0D910136C}" type="parTrans" cxnId="{613AA538-5F76-4CF4-B3A2-96CBFF004897}">
      <dgm:prSet/>
      <dgm:spPr/>
      <dgm:t>
        <a:bodyPr/>
        <a:lstStyle/>
        <a:p>
          <a:endParaRPr lang="en-US"/>
        </a:p>
      </dgm:t>
    </dgm:pt>
    <dgm:pt modelId="{521F64B3-6A2D-495A-A040-22F79DEE8F0F}" type="sibTrans" cxnId="{613AA538-5F76-4CF4-B3A2-96CBFF004897}">
      <dgm:prSet/>
      <dgm:spPr/>
      <dgm:t>
        <a:bodyPr/>
        <a:lstStyle/>
        <a:p>
          <a:endParaRPr lang="en-US"/>
        </a:p>
      </dgm:t>
    </dgm:pt>
    <dgm:pt modelId="{A7F0AA3A-FA59-4116-BDC3-E9830B4A70D4}">
      <dgm:prSet custT="1"/>
      <dgm:spPr/>
      <dgm:t>
        <a:bodyPr/>
        <a:lstStyle/>
        <a:p>
          <a:r>
            <a:rPr lang="en-GB" sz="1600" b="0" i="0" dirty="0">
              <a:latin typeface="Palatino Linotype" panose="02040502050505030304" pitchFamily="18" charset="0"/>
            </a:rPr>
            <a:t>If not, only the period after which time has started to run will be ‘not counted’ (</a:t>
          </a:r>
          <a:r>
            <a:rPr lang="en-GB" sz="1600" b="1" i="1" dirty="0">
              <a:latin typeface="Palatino Linotype" panose="02040502050505030304" pitchFamily="18" charset="0"/>
            </a:rPr>
            <a:t>HMRC v </a:t>
          </a:r>
          <a:r>
            <a:rPr lang="en-GB" sz="1600" b="1" i="1" dirty="0" err="1">
              <a:latin typeface="Palatino Linotype" panose="02040502050505030304" pitchFamily="18" charset="0"/>
            </a:rPr>
            <a:t>Garau</a:t>
          </a:r>
          <a:r>
            <a:rPr lang="en-GB" sz="1600" b="1" i="0" dirty="0">
              <a:latin typeface="Palatino Linotype" panose="02040502050505030304" pitchFamily="18" charset="0"/>
            </a:rPr>
            <a:t> UKEAT/0348/16/LA</a:t>
          </a:r>
          <a:r>
            <a:rPr lang="en-GB" sz="1600" b="0" i="0" dirty="0">
              <a:latin typeface="Palatino Linotype" panose="02040502050505030304" pitchFamily="18" charset="0"/>
            </a:rPr>
            <a:t>). The relevant date can be ascertained by calculating the time elapsed from when time starts to run to Day B, and ‘adding that period’ to the ‘original’ time limit and then (again) considering whether the 1 month rule applies.</a:t>
          </a:r>
          <a:endParaRPr lang="en-US" sz="1600" dirty="0">
            <a:latin typeface="Palatino Linotype" panose="02040502050505030304" pitchFamily="18" charset="0"/>
          </a:endParaRPr>
        </a:p>
      </dgm:t>
    </dgm:pt>
    <dgm:pt modelId="{5D9798D1-8A71-423F-A47A-AF40B5AF0CE6}" type="parTrans" cxnId="{2A9C0A1F-CC61-4C18-899E-FF3434EEA96F}">
      <dgm:prSet/>
      <dgm:spPr/>
      <dgm:t>
        <a:bodyPr/>
        <a:lstStyle/>
        <a:p>
          <a:endParaRPr lang="en-US"/>
        </a:p>
      </dgm:t>
    </dgm:pt>
    <dgm:pt modelId="{B30F3027-3460-4FB0-8B49-B6672D535060}" type="sibTrans" cxnId="{2A9C0A1F-CC61-4C18-899E-FF3434EEA96F}">
      <dgm:prSet/>
      <dgm:spPr/>
      <dgm:t>
        <a:bodyPr/>
        <a:lstStyle/>
        <a:p>
          <a:endParaRPr lang="en-US"/>
        </a:p>
      </dgm:t>
    </dgm:pt>
    <dgm:pt modelId="{30CF86D5-3AD4-45EF-8A95-4BA43CB51C47}">
      <dgm:prSet/>
      <dgm:spPr/>
      <dgm:t>
        <a:bodyPr/>
        <a:lstStyle/>
        <a:p>
          <a:r>
            <a:rPr lang="en-GB" b="0" i="0" dirty="0">
              <a:latin typeface="Palatino Linotype" panose="02040502050505030304" pitchFamily="18" charset="0"/>
            </a:rPr>
            <a:t>Note that (</a:t>
          </a:r>
          <a:r>
            <a:rPr lang="en-GB" b="0" i="0" dirty="0" err="1">
              <a:latin typeface="Palatino Linotype" panose="02040502050505030304" pitchFamily="18" charset="0"/>
            </a:rPr>
            <a:t>i</a:t>
          </a:r>
          <a:r>
            <a:rPr lang="en-GB" b="0" i="0" dirty="0">
              <a:latin typeface="Palatino Linotype" panose="02040502050505030304" pitchFamily="18" charset="0"/>
            </a:rPr>
            <a:t>) if more than one early conciliation certificate is obtained as against a particular respondent, it is the first that is used (</a:t>
          </a:r>
          <a:r>
            <a:rPr lang="en-GB" b="1" i="1" dirty="0">
              <a:latin typeface="Palatino Linotype" panose="02040502050505030304" pitchFamily="18" charset="0"/>
            </a:rPr>
            <a:t>HMRC v </a:t>
          </a:r>
          <a:r>
            <a:rPr lang="en-GB" b="1" i="1" dirty="0" err="1">
              <a:latin typeface="Palatino Linotype" panose="02040502050505030304" pitchFamily="18" charset="0"/>
            </a:rPr>
            <a:t>Garau</a:t>
          </a:r>
          <a:r>
            <a:rPr lang="en-GB" b="0" i="0" dirty="0">
              <a:latin typeface="Palatino Linotype" panose="02040502050505030304" pitchFamily="18" charset="0"/>
            </a:rPr>
            <a:t> </a:t>
          </a:r>
          <a:r>
            <a:rPr lang="en-GB" b="1" i="0" dirty="0">
              <a:latin typeface="Palatino Linotype" panose="02040502050505030304" pitchFamily="18" charset="0"/>
            </a:rPr>
            <a:t>UKEAT/0348/16/LA </a:t>
          </a:r>
          <a:r>
            <a:rPr lang="en-GB" b="0" i="0" dirty="0">
              <a:latin typeface="Palatino Linotype" panose="02040502050505030304" pitchFamily="18" charset="0"/>
            </a:rPr>
            <a:t>and </a:t>
          </a:r>
          <a:r>
            <a:rPr lang="en-GB" b="1" i="1" dirty="0" err="1">
              <a:latin typeface="Palatino Linotype" panose="02040502050505030304" pitchFamily="18" charset="0"/>
            </a:rPr>
            <a:t>Treska</a:t>
          </a:r>
          <a:r>
            <a:rPr lang="en-GB" b="1" i="1" dirty="0">
              <a:latin typeface="Palatino Linotype" panose="02040502050505030304" pitchFamily="18" charset="0"/>
            </a:rPr>
            <a:t> v The Master and Fellows of University College Oxford</a:t>
          </a:r>
          <a:r>
            <a:rPr lang="en-GB" b="0" i="0" dirty="0">
              <a:latin typeface="Palatino Linotype" panose="02040502050505030304" pitchFamily="18" charset="0"/>
            </a:rPr>
            <a:t> </a:t>
          </a:r>
          <a:r>
            <a:rPr lang="en-GB" b="1" i="0" dirty="0">
              <a:latin typeface="Palatino Linotype" panose="02040502050505030304" pitchFamily="18" charset="0"/>
            </a:rPr>
            <a:t>UKEAT/0298/16/BA</a:t>
          </a:r>
          <a:r>
            <a:rPr lang="en-GB" b="0" i="0" dirty="0">
              <a:latin typeface="Palatino Linotype" panose="02040502050505030304" pitchFamily="18" charset="0"/>
            </a:rPr>
            <a:t>) and (ii) that none of the ACAS EC extension provisions are relevant if time has expired before Day A.</a:t>
          </a:r>
          <a:endParaRPr lang="en-US" dirty="0">
            <a:latin typeface="Palatino Linotype" panose="02040502050505030304" pitchFamily="18" charset="0"/>
          </a:endParaRPr>
        </a:p>
      </dgm:t>
    </dgm:pt>
    <dgm:pt modelId="{A2C104EB-C493-48CA-8DC3-73B8E84D364D}" type="parTrans" cxnId="{BADDF4D0-E6D0-41F1-9B72-A0F22588AE59}">
      <dgm:prSet/>
      <dgm:spPr/>
      <dgm:t>
        <a:bodyPr/>
        <a:lstStyle/>
        <a:p>
          <a:endParaRPr lang="en-US"/>
        </a:p>
      </dgm:t>
    </dgm:pt>
    <dgm:pt modelId="{F80B3467-1617-4498-9AEE-6847634757B3}" type="sibTrans" cxnId="{BADDF4D0-E6D0-41F1-9B72-A0F22588AE59}">
      <dgm:prSet/>
      <dgm:spPr/>
      <dgm:t>
        <a:bodyPr/>
        <a:lstStyle/>
        <a:p>
          <a:endParaRPr lang="en-US"/>
        </a:p>
      </dgm:t>
    </dgm:pt>
    <dgm:pt modelId="{FE4631A8-8249-4CA8-9DDE-5A29A80E3F85}" type="pres">
      <dgm:prSet presAssocID="{6128E02F-FEE2-4DFD-9FC5-DD3284C771F0}" presName="Name0" presStyleCnt="0">
        <dgm:presLayoutVars>
          <dgm:dir/>
          <dgm:resizeHandles val="exact"/>
        </dgm:presLayoutVars>
      </dgm:prSet>
      <dgm:spPr/>
    </dgm:pt>
    <dgm:pt modelId="{B4E8949B-1142-42CE-B8F4-60438C49FFA0}" type="pres">
      <dgm:prSet presAssocID="{4C945C98-429B-4057-9511-E9A0F63C7304}" presName="node" presStyleLbl="node1" presStyleIdx="0" presStyleCnt="3" custScaleY="119242">
        <dgm:presLayoutVars>
          <dgm:bulletEnabled val="1"/>
        </dgm:presLayoutVars>
      </dgm:prSet>
      <dgm:spPr/>
    </dgm:pt>
    <dgm:pt modelId="{0B71EA34-5316-432E-B72C-1C49C445A249}" type="pres">
      <dgm:prSet presAssocID="{58A06369-F867-4885-ABF3-DFFD7233C3EB}" presName="sibTransSpacerBeforeConnector" presStyleCnt="0"/>
      <dgm:spPr/>
    </dgm:pt>
    <dgm:pt modelId="{CC9BB098-37DA-4E65-A61A-6948126A0964}" type="pres">
      <dgm:prSet presAssocID="{58A06369-F867-4885-ABF3-DFFD7233C3EB}" presName="sibTrans" presStyleLbl="node1" presStyleIdx="1" presStyleCnt="3"/>
      <dgm:spPr/>
    </dgm:pt>
    <dgm:pt modelId="{832E69EF-0A5F-4F42-BF72-B607232A22B0}" type="pres">
      <dgm:prSet presAssocID="{58A06369-F867-4885-ABF3-DFFD7233C3EB}" presName="sibTransSpacerAfterConnector" presStyleCnt="0"/>
      <dgm:spPr/>
    </dgm:pt>
    <dgm:pt modelId="{F642FD00-CE09-4A3E-80BE-C854CDC31B09}" type="pres">
      <dgm:prSet presAssocID="{30CF86D5-3AD4-45EF-8A95-4BA43CB51C47}" presName="node" presStyleLbl="node1" presStyleIdx="2" presStyleCnt="3" custScaleY="119242">
        <dgm:presLayoutVars>
          <dgm:bulletEnabled val="1"/>
        </dgm:presLayoutVars>
      </dgm:prSet>
      <dgm:spPr/>
    </dgm:pt>
  </dgm:ptLst>
  <dgm:cxnLst>
    <dgm:cxn modelId="{17E0AB18-1B99-43D3-926E-16BB09F0B568}" type="presOf" srcId="{30CF86D5-3AD4-45EF-8A95-4BA43CB51C47}" destId="{F642FD00-CE09-4A3E-80BE-C854CDC31B09}" srcOrd="0" destOrd="0" presId="urn:microsoft.com/office/officeart/2016/7/layout/BasicProcessNew"/>
    <dgm:cxn modelId="{2A9C0A1F-CC61-4C18-899E-FF3434EEA96F}" srcId="{4C945C98-429B-4057-9511-E9A0F63C7304}" destId="{A7F0AA3A-FA59-4116-BDC3-E9830B4A70D4}" srcOrd="1" destOrd="0" parTransId="{5D9798D1-8A71-423F-A47A-AF40B5AF0CE6}" sibTransId="{B30F3027-3460-4FB0-8B49-B6672D535060}"/>
    <dgm:cxn modelId="{F5FA5326-1B1B-4856-AC26-F85E60C29DEA}" type="presOf" srcId="{6128E02F-FEE2-4DFD-9FC5-DD3284C771F0}" destId="{FE4631A8-8249-4CA8-9DDE-5A29A80E3F85}" srcOrd="0" destOrd="0" presId="urn:microsoft.com/office/officeart/2016/7/layout/BasicProcessNew"/>
    <dgm:cxn modelId="{613AA538-5F76-4CF4-B3A2-96CBFF004897}" srcId="{4C945C98-429B-4057-9511-E9A0F63C7304}" destId="{E5C910E2-E4A0-49E8-A639-07EC8D34034A}" srcOrd="0" destOrd="0" parTransId="{8CFD4518-A64A-425A-A133-92D0D910136C}" sibTransId="{521F64B3-6A2D-495A-A040-22F79DEE8F0F}"/>
    <dgm:cxn modelId="{D6B5A389-D857-47CD-ADDA-54DF0DC3928D}" type="presOf" srcId="{58A06369-F867-4885-ABF3-DFFD7233C3EB}" destId="{CC9BB098-37DA-4E65-A61A-6948126A0964}" srcOrd="0" destOrd="0" presId="urn:microsoft.com/office/officeart/2016/7/layout/BasicProcessNew"/>
    <dgm:cxn modelId="{40E15C96-5572-4687-A782-6E5B77C24921}" type="presOf" srcId="{E5C910E2-E4A0-49E8-A639-07EC8D34034A}" destId="{B4E8949B-1142-42CE-B8F4-60438C49FFA0}" srcOrd="0" destOrd="1" presId="urn:microsoft.com/office/officeart/2016/7/layout/BasicProcessNew"/>
    <dgm:cxn modelId="{A039E6A7-7B49-4299-9573-87521394FAA5}" srcId="{6128E02F-FEE2-4DFD-9FC5-DD3284C771F0}" destId="{4C945C98-429B-4057-9511-E9A0F63C7304}" srcOrd="0" destOrd="0" parTransId="{8B8C86DF-2690-4860-A9EC-CD7833511084}" sibTransId="{58A06369-F867-4885-ABF3-DFFD7233C3EB}"/>
    <dgm:cxn modelId="{003A4EBD-BE01-4BD0-81B1-606010A6CBD5}" type="presOf" srcId="{4C945C98-429B-4057-9511-E9A0F63C7304}" destId="{B4E8949B-1142-42CE-B8F4-60438C49FFA0}" srcOrd="0" destOrd="0" presId="urn:microsoft.com/office/officeart/2016/7/layout/BasicProcessNew"/>
    <dgm:cxn modelId="{BADDF4D0-E6D0-41F1-9B72-A0F22588AE59}" srcId="{6128E02F-FEE2-4DFD-9FC5-DD3284C771F0}" destId="{30CF86D5-3AD4-45EF-8A95-4BA43CB51C47}" srcOrd="1" destOrd="0" parTransId="{A2C104EB-C493-48CA-8DC3-73B8E84D364D}" sibTransId="{F80B3467-1617-4498-9AEE-6847634757B3}"/>
    <dgm:cxn modelId="{0D8284FA-381A-472F-865A-B1750722E760}" type="presOf" srcId="{A7F0AA3A-FA59-4116-BDC3-E9830B4A70D4}" destId="{B4E8949B-1142-42CE-B8F4-60438C49FFA0}" srcOrd="0" destOrd="2" presId="urn:microsoft.com/office/officeart/2016/7/layout/BasicProcessNew"/>
    <dgm:cxn modelId="{396C04CE-825B-4E55-AB34-FAC17A5EBDD1}" type="presParOf" srcId="{FE4631A8-8249-4CA8-9DDE-5A29A80E3F85}" destId="{B4E8949B-1142-42CE-B8F4-60438C49FFA0}" srcOrd="0" destOrd="0" presId="urn:microsoft.com/office/officeart/2016/7/layout/BasicProcessNew"/>
    <dgm:cxn modelId="{551CE1C2-639C-4ECB-92F5-2CB8DEA8D180}" type="presParOf" srcId="{FE4631A8-8249-4CA8-9DDE-5A29A80E3F85}" destId="{0B71EA34-5316-432E-B72C-1C49C445A249}" srcOrd="1" destOrd="0" presId="urn:microsoft.com/office/officeart/2016/7/layout/BasicProcessNew"/>
    <dgm:cxn modelId="{2B735B73-7D61-43EC-9691-1D5C2486F4D7}" type="presParOf" srcId="{FE4631A8-8249-4CA8-9DDE-5A29A80E3F85}" destId="{CC9BB098-37DA-4E65-A61A-6948126A0964}" srcOrd="2" destOrd="0" presId="urn:microsoft.com/office/officeart/2016/7/layout/BasicProcessNew"/>
    <dgm:cxn modelId="{AF545BB0-A226-4BFB-A313-DFB7E6C1F1A5}" type="presParOf" srcId="{FE4631A8-8249-4CA8-9DDE-5A29A80E3F85}" destId="{832E69EF-0A5F-4F42-BF72-B607232A22B0}" srcOrd="3" destOrd="0" presId="urn:microsoft.com/office/officeart/2016/7/layout/BasicProcessNew"/>
    <dgm:cxn modelId="{73A662DE-9C16-4399-8196-2C9140DB79B3}" type="presParOf" srcId="{FE4631A8-8249-4CA8-9DDE-5A29A80E3F85}" destId="{F642FD00-CE09-4A3E-80BE-C854CDC31B09}" srcOrd="4"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8949B-1142-42CE-B8F4-60438C49FFA0}">
      <dsp:nvSpPr>
        <dsp:cNvPr id="0" name=""/>
        <dsp:cNvSpPr/>
      </dsp:nvSpPr>
      <dsp:spPr>
        <a:xfrm>
          <a:off x="3493" y="0"/>
          <a:ext cx="5010366" cy="37571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711200">
            <a:lnSpc>
              <a:spcPct val="90000"/>
            </a:lnSpc>
            <a:spcBef>
              <a:spcPct val="0"/>
            </a:spcBef>
            <a:spcAft>
              <a:spcPct val="35000"/>
            </a:spcAft>
            <a:buNone/>
          </a:pPr>
          <a:r>
            <a:rPr lang="en-GB" sz="1600" b="0" i="0" kern="1200">
              <a:latin typeface="Palatino Linotype" panose="02040502050505030304" pitchFamily="18" charset="0"/>
            </a:rPr>
            <a:t>Did time start to run prior to Day A? </a:t>
          </a:r>
          <a:endParaRPr lang="en-US" sz="1600" kern="1200">
            <a:latin typeface="Palatino Linotype" panose="02040502050505030304" pitchFamily="18" charset="0"/>
          </a:endParaRPr>
        </a:p>
        <a:p>
          <a:pPr marL="171450" lvl="1" indent="-171450" algn="l" defTabSz="711200">
            <a:lnSpc>
              <a:spcPct val="90000"/>
            </a:lnSpc>
            <a:spcBef>
              <a:spcPct val="0"/>
            </a:spcBef>
            <a:spcAft>
              <a:spcPct val="15000"/>
            </a:spcAft>
            <a:buChar char="•"/>
          </a:pPr>
          <a:r>
            <a:rPr lang="en-GB" sz="1600" b="0" i="0" kern="1200" dirty="0">
              <a:latin typeface="Palatino Linotype" panose="02040502050505030304" pitchFamily="18" charset="0"/>
            </a:rPr>
            <a:t>If so, the entire time elapsed between Day A and Day B is ‘not counted’. The relevant date can be ascertained by adding this elapsed time to the ‘original’ time limit and then considering whether the 1 month rule applies</a:t>
          </a:r>
          <a:endParaRPr lang="en-US" sz="1600" kern="1200" dirty="0">
            <a:latin typeface="Palatino Linotype" panose="02040502050505030304" pitchFamily="18" charset="0"/>
          </a:endParaRPr>
        </a:p>
        <a:p>
          <a:pPr marL="171450" lvl="1" indent="-171450" algn="l" defTabSz="711200">
            <a:lnSpc>
              <a:spcPct val="90000"/>
            </a:lnSpc>
            <a:spcBef>
              <a:spcPct val="0"/>
            </a:spcBef>
            <a:spcAft>
              <a:spcPct val="15000"/>
            </a:spcAft>
            <a:buChar char="•"/>
          </a:pPr>
          <a:r>
            <a:rPr lang="en-GB" sz="1600" b="0" i="0" kern="1200" dirty="0">
              <a:latin typeface="Palatino Linotype" panose="02040502050505030304" pitchFamily="18" charset="0"/>
            </a:rPr>
            <a:t>If not, only the period after which time has started to run will be ‘not counted’ (</a:t>
          </a:r>
          <a:r>
            <a:rPr lang="en-GB" sz="1600" b="1" i="1" kern="1200" dirty="0">
              <a:latin typeface="Palatino Linotype" panose="02040502050505030304" pitchFamily="18" charset="0"/>
            </a:rPr>
            <a:t>HMRC v </a:t>
          </a:r>
          <a:r>
            <a:rPr lang="en-GB" sz="1600" b="1" i="1" kern="1200" dirty="0" err="1">
              <a:latin typeface="Palatino Linotype" panose="02040502050505030304" pitchFamily="18" charset="0"/>
            </a:rPr>
            <a:t>Garau</a:t>
          </a:r>
          <a:r>
            <a:rPr lang="en-GB" sz="1600" b="1" i="0" kern="1200" dirty="0">
              <a:latin typeface="Palatino Linotype" panose="02040502050505030304" pitchFamily="18" charset="0"/>
            </a:rPr>
            <a:t> UKEAT/0348/16/LA</a:t>
          </a:r>
          <a:r>
            <a:rPr lang="en-GB" sz="1600" b="0" i="0" kern="1200" dirty="0">
              <a:latin typeface="Palatino Linotype" panose="02040502050505030304" pitchFamily="18" charset="0"/>
            </a:rPr>
            <a:t>). The relevant date can be ascertained by calculating the time elapsed from when time starts to run to Day B, and ‘adding that period’ to the ‘original’ time limit and then (again) considering whether the 1 month rule applies.</a:t>
          </a:r>
          <a:endParaRPr lang="en-US" sz="1600" kern="1200" dirty="0">
            <a:latin typeface="Palatino Linotype" panose="02040502050505030304" pitchFamily="18" charset="0"/>
          </a:endParaRPr>
        </a:p>
      </dsp:txBody>
      <dsp:txXfrm>
        <a:off x="3493" y="0"/>
        <a:ext cx="5010366" cy="3757112"/>
      </dsp:txXfrm>
    </dsp:sp>
    <dsp:sp modelId="{CC9BB098-37DA-4E65-A61A-6948126A0964}">
      <dsp:nvSpPr>
        <dsp:cNvPr id="0" name=""/>
        <dsp:cNvSpPr/>
      </dsp:nvSpPr>
      <dsp:spPr>
        <a:xfrm>
          <a:off x="5088136" y="1757056"/>
          <a:ext cx="751555" cy="243000"/>
        </a:xfrm>
        <a:prstGeom prst="rightArrow">
          <a:avLst>
            <a:gd name="adj1" fmla="val 50000"/>
            <a:gd name="adj2" fmla="val 5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2FD00-CE09-4A3E-80BE-C854CDC31B09}">
      <dsp:nvSpPr>
        <dsp:cNvPr id="0" name=""/>
        <dsp:cNvSpPr/>
      </dsp:nvSpPr>
      <dsp:spPr>
        <a:xfrm>
          <a:off x="5913968" y="0"/>
          <a:ext cx="5010366" cy="375711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977900">
            <a:lnSpc>
              <a:spcPct val="90000"/>
            </a:lnSpc>
            <a:spcBef>
              <a:spcPct val="0"/>
            </a:spcBef>
            <a:spcAft>
              <a:spcPct val="35000"/>
            </a:spcAft>
            <a:buNone/>
          </a:pPr>
          <a:r>
            <a:rPr lang="en-GB" sz="2200" b="0" i="0" kern="1200" dirty="0">
              <a:latin typeface="Palatino Linotype" panose="02040502050505030304" pitchFamily="18" charset="0"/>
            </a:rPr>
            <a:t>Note that (</a:t>
          </a:r>
          <a:r>
            <a:rPr lang="en-GB" sz="2200" b="0" i="0" kern="1200" dirty="0" err="1">
              <a:latin typeface="Palatino Linotype" panose="02040502050505030304" pitchFamily="18" charset="0"/>
            </a:rPr>
            <a:t>i</a:t>
          </a:r>
          <a:r>
            <a:rPr lang="en-GB" sz="2200" b="0" i="0" kern="1200" dirty="0">
              <a:latin typeface="Palatino Linotype" panose="02040502050505030304" pitchFamily="18" charset="0"/>
            </a:rPr>
            <a:t>) if more than one early conciliation certificate is obtained as against a particular respondent, it is the first that is used (</a:t>
          </a:r>
          <a:r>
            <a:rPr lang="en-GB" sz="2200" b="1" i="1" kern="1200" dirty="0">
              <a:latin typeface="Palatino Linotype" panose="02040502050505030304" pitchFamily="18" charset="0"/>
            </a:rPr>
            <a:t>HMRC v </a:t>
          </a:r>
          <a:r>
            <a:rPr lang="en-GB" sz="2200" b="1" i="1" kern="1200" dirty="0" err="1">
              <a:latin typeface="Palatino Linotype" panose="02040502050505030304" pitchFamily="18" charset="0"/>
            </a:rPr>
            <a:t>Garau</a:t>
          </a:r>
          <a:r>
            <a:rPr lang="en-GB" sz="2200" b="0" i="0" kern="1200" dirty="0">
              <a:latin typeface="Palatino Linotype" panose="02040502050505030304" pitchFamily="18" charset="0"/>
            </a:rPr>
            <a:t> </a:t>
          </a:r>
          <a:r>
            <a:rPr lang="en-GB" sz="2200" b="1" i="0" kern="1200" dirty="0">
              <a:latin typeface="Palatino Linotype" panose="02040502050505030304" pitchFamily="18" charset="0"/>
            </a:rPr>
            <a:t>UKEAT/0348/16/LA </a:t>
          </a:r>
          <a:r>
            <a:rPr lang="en-GB" sz="2200" b="0" i="0" kern="1200" dirty="0">
              <a:latin typeface="Palatino Linotype" panose="02040502050505030304" pitchFamily="18" charset="0"/>
            </a:rPr>
            <a:t>and </a:t>
          </a:r>
          <a:r>
            <a:rPr lang="en-GB" sz="2200" b="1" i="1" kern="1200" dirty="0" err="1">
              <a:latin typeface="Palatino Linotype" panose="02040502050505030304" pitchFamily="18" charset="0"/>
            </a:rPr>
            <a:t>Treska</a:t>
          </a:r>
          <a:r>
            <a:rPr lang="en-GB" sz="2200" b="1" i="1" kern="1200" dirty="0">
              <a:latin typeface="Palatino Linotype" panose="02040502050505030304" pitchFamily="18" charset="0"/>
            </a:rPr>
            <a:t> v The Master and Fellows of University College Oxford</a:t>
          </a:r>
          <a:r>
            <a:rPr lang="en-GB" sz="2200" b="0" i="0" kern="1200" dirty="0">
              <a:latin typeface="Palatino Linotype" panose="02040502050505030304" pitchFamily="18" charset="0"/>
            </a:rPr>
            <a:t> </a:t>
          </a:r>
          <a:r>
            <a:rPr lang="en-GB" sz="2200" b="1" i="0" kern="1200" dirty="0">
              <a:latin typeface="Palatino Linotype" panose="02040502050505030304" pitchFamily="18" charset="0"/>
            </a:rPr>
            <a:t>UKEAT/0298/16/BA</a:t>
          </a:r>
          <a:r>
            <a:rPr lang="en-GB" sz="2200" b="0" i="0" kern="1200" dirty="0">
              <a:latin typeface="Palatino Linotype" panose="02040502050505030304" pitchFamily="18" charset="0"/>
            </a:rPr>
            <a:t>) and (ii) that none of the ACAS EC extension provisions are relevant if time has expired before Day A.</a:t>
          </a:r>
          <a:endParaRPr lang="en-US" sz="2200" kern="1200" dirty="0">
            <a:latin typeface="Palatino Linotype" panose="02040502050505030304" pitchFamily="18" charset="0"/>
          </a:endParaRPr>
        </a:p>
      </dsp:txBody>
      <dsp:txXfrm>
        <a:off x="5913968" y="0"/>
        <a:ext cx="5010366" cy="3757112"/>
      </dsp:txXfrm>
    </dsp:sp>
  </dsp:spTree>
</dsp:drawing>
</file>

<file path=ppt/diagrams/layout1.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91F6-519D-76F2-F0FA-6D6EEFA430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BACCD52-8828-555F-85A2-835FC7BD6E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19E1937-C3B6-C757-ED0E-18B0D51C9336}"/>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5" name="Footer Placeholder 4">
            <a:extLst>
              <a:ext uri="{FF2B5EF4-FFF2-40B4-BE49-F238E27FC236}">
                <a16:creationId xmlns:a16="http://schemas.microsoft.com/office/drawing/2014/main" id="{F75B1586-3837-A017-E49B-B893B2D8F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5BAD58-BAE6-23BB-81CF-11CDA108C0DF}"/>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3687422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1D27A-89D9-5FC8-EF2B-EAF9DB2DDA8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568FBBD-1F7D-4CDD-237A-A58CA0BF198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83A5DB6-0F0F-3131-1599-6854932D6612}"/>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5" name="Footer Placeholder 4">
            <a:extLst>
              <a:ext uri="{FF2B5EF4-FFF2-40B4-BE49-F238E27FC236}">
                <a16:creationId xmlns:a16="http://schemas.microsoft.com/office/drawing/2014/main" id="{C7BFFC84-5E76-0403-7E33-88262E1E6E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E85C6-0D7E-EC24-249B-5E9397381E2B}"/>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192827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B281-0EE7-84D3-A0B8-06BD6C6B1D7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B39B823-ABD5-42D1-AE86-ADB6C929601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43F26B1-9CDF-E9AC-8380-0495F46E7A70}"/>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5" name="Footer Placeholder 4">
            <a:extLst>
              <a:ext uri="{FF2B5EF4-FFF2-40B4-BE49-F238E27FC236}">
                <a16:creationId xmlns:a16="http://schemas.microsoft.com/office/drawing/2014/main" id="{568C7FE8-8501-8A24-33FB-77323EAE74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83C9CD-7C58-753A-B8C0-A9160A6D28D3}"/>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379633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615A-BF05-7D9A-4D5B-AC40B426F3B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EA99B1C-48BD-702B-7C65-00E3F6512EA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39F8AFC-AAB2-4251-DC50-3560DAEAEB99}"/>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5" name="Footer Placeholder 4">
            <a:extLst>
              <a:ext uri="{FF2B5EF4-FFF2-40B4-BE49-F238E27FC236}">
                <a16:creationId xmlns:a16="http://schemas.microsoft.com/office/drawing/2014/main" id="{553D1699-51B5-E60D-04AD-DD45953B6D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DC08ED-9C1B-0C88-6EA6-CD86A3D28941}"/>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268459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684F3-9107-B65C-73F0-CFCA219C9BF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21CD897-3E41-CD77-C3A7-1006D3F050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92823BD-DDEC-B74E-A8EB-8DFCAD19B454}"/>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5" name="Footer Placeholder 4">
            <a:extLst>
              <a:ext uri="{FF2B5EF4-FFF2-40B4-BE49-F238E27FC236}">
                <a16:creationId xmlns:a16="http://schemas.microsoft.com/office/drawing/2014/main" id="{B18AD9AF-4F43-DFC8-8439-7C81025253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FCA7E5-1BE7-0979-39F5-D30A34CC7989}"/>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245435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AFABC-BEFC-A7D7-5877-F83CFFE5FB8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0A5B64C-6EFB-DD36-1351-DCFCEDC04FF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3A5F11D-AC5E-E51C-6B1A-0855195EBEA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4EA20D1-B080-9AE3-98CF-0A1A146A5F88}"/>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6" name="Footer Placeholder 5">
            <a:extLst>
              <a:ext uri="{FF2B5EF4-FFF2-40B4-BE49-F238E27FC236}">
                <a16:creationId xmlns:a16="http://schemas.microsoft.com/office/drawing/2014/main" id="{AAD0F67F-F8EA-4AB8-89BB-EF7CAE53FE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293108-3985-94FE-1A6B-D1ACC3154811}"/>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1314351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7897D-24F0-7606-2951-FDC7FD53AB0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C402B58-40EE-A6C1-96D8-AD264C45C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632016-9E4D-1201-7DE3-D02412FB4BE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E2FEE86-86E4-9B26-D666-7351C027AF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FA44FB-5483-682F-2AB9-C187A4E7217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5B3A977-1C22-AEA5-C581-A862CE994B83}"/>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8" name="Footer Placeholder 7">
            <a:extLst>
              <a:ext uri="{FF2B5EF4-FFF2-40B4-BE49-F238E27FC236}">
                <a16:creationId xmlns:a16="http://schemas.microsoft.com/office/drawing/2014/main" id="{1BFE16D3-B3E4-EC98-E494-5D8245FB72A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C2BFAD-8133-0865-9913-85587724ACD4}"/>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166341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7DE0-AD86-B2CB-570E-B88B9E551B7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C64A0BE-01C0-A8D8-4EE1-C62284AEE6F1}"/>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4" name="Footer Placeholder 3">
            <a:extLst>
              <a:ext uri="{FF2B5EF4-FFF2-40B4-BE49-F238E27FC236}">
                <a16:creationId xmlns:a16="http://schemas.microsoft.com/office/drawing/2014/main" id="{56C872B1-0459-096D-7A93-EC72B07DB3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60C577-BD89-B21B-E478-3C5C48DAF45B}"/>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37492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B34A20-A563-9F1D-0717-83EC9AC96AD7}"/>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3" name="Footer Placeholder 2">
            <a:extLst>
              <a:ext uri="{FF2B5EF4-FFF2-40B4-BE49-F238E27FC236}">
                <a16:creationId xmlns:a16="http://schemas.microsoft.com/office/drawing/2014/main" id="{B1D80046-4907-A4B9-7C85-A3609F65F4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3554A8-9C59-1A82-DCCE-D7349E5D369F}"/>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21394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AC244-A6FC-AE63-2150-FFA73CF7AA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D35C88B-8B0B-2894-33D1-FB0673476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46BA4E4-5A02-9616-4411-BCB231882E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A807A0B-ED7F-E143-68AF-E85AAC10433A}"/>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6" name="Footer Placeholder 5">
            <a:extLst>
              <a:ext uri="{FF2B5EF4-FFF2-40B4-BE49-F238E27FC236}">
                <a16:creationId xmlns:a16="http://schemas.microsoft.com/office/drawing/2014/main" id="{A7319F1D-90C3-8CF2-8473-8A98961034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DE6699-8425-EE4E-18BB-E33C09C15273}"/>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748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169B2-6A0C-E0BA-9150-40BF96328C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ADDCD55-7FE0-7BA6-256D-2F9F09619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E14792-34F3-8EB8-022F-77C2FF2CE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A41E5D0-BD97-FD54-5CC8-61410AC0E564}"/>
              </a:ext>
            </a:extLst>
          </p:cNvPr>
          <p:cNvSpPr>
            <a:spLocks noGrp="1"/>
          </p:cNvSpPr>
          <p:nvPr>
            <p:ph type="dt" sz="half" idx="10"/>
          </p:nvPr>
        </p:nvSpPr>
        <p:spPr/>
        <p:txBody>
          <a:bodyPr/>
          <a:lstStyle/>
          <a:p>
            <a:fld id="{A0F4B38D-E6CF-4B2F-A9F6-C5967A98D93B}" type="datetimeFigureOut">
              <a:rPr lang="en-GB" smtClean="0"/>
              <a:t>12/06/2023</a:t>
            </a:fld>
            <a:endParaRPr lang="en-GB"/>
          </a:p>
        </p:txBody>
      </p:sp>
      <p:sp>
        <p:nvSpPr>
          <p:cNvPr id="6" name="Footer Placeholder 5">
            <a:extLst>
              <a:ext uri="{FF2B5EF4-FFF2-40B4-BE49-F238E27FC236}">
                <a16:creationId xmlns:a16="http://schemas.microsoft.com/office/drawing/2014/main" id="{B7103EA0-9680-1D62-D8B1-91E0DA6BC6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450953-2ED4-DAA2-9467-AEE0241DC3E6}"/>
              </a:ext>
            </a:extLst>
          </p:cNvPr>
          <p:cNvSpPr>
            <a:spLocks noGrp="1"/>
          </p:cNvSpPr>
          <p:nvPr>
            <p:ph type="sldNum" sz="quarter" idx="12"/>
          </p:nvPr>
        </p:nvSpPr>
        <p:spPr/>
        <p:txBody>
          <a:bodyPr/>
          <a:lstStyle/>
          <a:p>
            <a:fld id="{0CBF476D-6F4E-4993-A8BC-BCA1FF3D5054}" type="slidenum">
              <a:rPr lang="en-GB" smtClean="0"/>
              <a:t>‹#›</a:t>
            </a:fld>
            <a:endParaRPr lang="en-GB"/>
          </a:p>
        </p:txBody>
      </p:sp>
    </p:spTree>
    <p:extLst>
      <p:ext uri="{BB962C8B-B14F-4D97-AF65-F5344CB8AC3E}">
        <p14:creationId xmlns:p14="http://schemas.microsoft.com/office/powerpoint/2010/main" val="287864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A3ADA0-6AC4-68F1-48AB-02935810B9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69F157C-C8F5-B79C-BE34-607B24C93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9635F85-FFAE-3711-E2F9-511856EF12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4B38D-E6CF-4B2F-A9F6-C5967A98D93B}" type="datetimeFigureOut">
              <a:rPr lang="en-GB" smtClean="0"/>
              <a:t>12/06/2023</a:t>
            </a:fld>
            <a:endParaRPr lang="en-GB"/>
          </a:p>
        </p:txBody>
      </p:sp>
      <p:sp>
        <p:nvSpPr>
          <p:cNvPr id="5" name="Footer Placeholder 4">
            <a:extLst>
              <a:ext uri="{FF2B5EF4-FFF2-40B4-BE49-F238E27FC236}">
                <a16:creationId xmlns:a16="http://schemas.microsoft.com/office/drawing/2014/main" id="{F4FA7665-B91C-3605-41DE-EF959411A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646B777-78FB-3AA7-A663-D915FBDB9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F476D-6F4E-4993-A8BC-BCA1FF3D5054}" type="slidenum">
              <a:rPr lang="en-GB" smtClean="0"/>
              <a:t>‹#›</a:t>
            </a:fld>
            <a:endParaRPr lang="en-GB"/>
          </a:p>
        </p:txBody>
      </p:sp>
    </p:spTree>
    <p:extLst>
      <p:ext uri="{BB962C8B-B14F-4D97-AF65-F5344CB8AC3E}">
        <p14:creationId xmlns:p14="http://schemas.microsoft.com/office/powerpoint/2010/main" val="4116206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egislation.gov.uk/ukpga/2010/15/section/140B" TargetMode="Externa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hyperlink" Target="https://www.cloisters.com/insights/acas-early-conciliation-affect-on-tribunal-time-limits-and-the-decision-of-luton-bc-v-haque-eat-0180-17-joj" TargetMode="External"/><Relationship Id="rId2" Type="http://schemas.openxmlformats.org/officeDocument/2006/relationships/hyperlink" Target="https://www.google.com/url?sa=t&amp;rct=j&amp;q=&amp;esrc=s&amp;source=web&amp;cd=&amp;ved=2ahUKEwiJmOK3ib7_AhVZglwKHY2kDWEQFnoECAcQAQ&amp;url=https%3A%2F%2Fwww.lewissilkin.com%2Fapi%2Fdownload%2Fdownloadattachment%3Fid%3Dabb19e01-e6a8-4fb4-8390-9fbd583d3807&amp;usg=AOvVaw3LxVbND3hvcGqFMcZF4j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0B7A55-B642-6E96-A472-910F733F0506}"/>
              </a:ext>
            </a:extLst>
          </p:cNvPr>
          <p:cNvSpPr>
            <a:spLocks noGrp="1"/>
          </p:cNvSpPr>
          <p:nvPr>
            <p:ph type="ctrTitle"/>
          </p:nvPr>
        </p:nvSpPr>
        <p:spPr>
          <a:xfrm>
            <a:off x="982639" y="1012536"/>
            <a:ext cx="4613300" cy="3163224"/>
          </a:xfrm>
        </p:spPr>
        <p:txBody>
          <a:bodyPr anchor="t">
            <a:normAutofit/>
          </a:bodyPr>
          <a:lstStyle/>
          <a:p>
            <a:pPr algn="l"/>
            <a:r>
              <a:rPr lang="en-GB" sz="4800" dirty="0">
                <a:latin typeface="Palatino Linotype" panose="02040502050505030304" pitchFamily="18" charset="0"/>
              </a:rPr>
              <a:t>Calculating Time under the Equality Act 2010</a:t>
            </a:r>
          </a:p>
        </p:txBody>
      </p:sp>
      <p:sp>
        <p:nvSpPr>
          <p:cNvPr id="3" name="Subtitle 2">
            <a:extLst>
              <a:ext uri="{FF2B5EF4-FFF2-40B4-BE49-F238E27FC236}">
                <a16:creationId xmlns:a16="http://schemas.microsoft.com/office/drawing/2014/main" id="{34B35E67-252A-4484-2E54-58C14F46EDB7}"/>
              </a:ext>
            </a:extLst>
          </p:cNvPr>
          <p:cNvSpPr>
            <a:spLocks noGrp="1"/>
          </p:cNvSpPr>
          <p:nvPr>
            <p:ph type="subTitle" idx="1"/>
          </p:nvPr>
        </p:nvSpPr>
        <p:spPr>
          <a:xfrm>
            <a:off x="982638" y="4389120"/>
            <a:ext cx="4408228" cy="1192815"/>
          </a:xfrm>
        </p:spPr>
        <p:txBody>
          <a:bodyPr anchor="b">
            <a:normAutofit fontScale="92500" lnSpcReduction="20000"/>
          </a:bodyPr>
          <a:lstStyle/>
          <a:p>
            <a:pPr algn="l"/>
            <a:r>
              <a:rPr lang="en-GB" sz="2200" dirty="0">
                <a:latin typeface="Palatino Linotype" panose="02040502050505030304" pitchFamily="18" charset="0"/>
              </a:rPr>
              <a:t>Stopping the clock under ACAS EC and grants of additional time to present an ET1</a:t>
            </a:r>
          </a:p>
          <a:p>
            <a:pPr algn="l"/>
            <a:r>
              <a:rPr lang="en-GB" sz="2200" dirty="0">
                <a:latin typeface="Palatino Linotype" panose="02040502050505030304" pitchFamily="18" charset="0"/>
              </a:rPr>
              <a:t>Currency: 12 June 2023</a:t>
            </a:r>
          </a:p>
        </p:txBody>
      </p:sp>
      <p:sp>
        <p:nvSpPr>
          <p:cNvPr id="28" name="Rectangle 27">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9">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logo, symbol, font, circle&#10;&#10;Description automatically generated">
            <a:extLst>
              <a:ext uri="{FF2B5EF4-FFF2-40B4-BE49-F238E27FC236}">
                <a16:creationId xmlns:a16="http://schemas.microsoft.com/office/drawing/2014/main" id="{FF8CFEC3-CA78-4DAE-9A0D-45DF358065DD}"/>
              </a:ext>
            </a:extLst>
          </p:cNvPr>
          <p:cNvPicPr>
            <a:picLocks noChangeAspect="1"/>
          </p:cNvPicPr>
          <p:nvPr/>
        </p:nvPicPr>
        <p:blipFill rotWithShape="1">
          <a:blip r:embed="rId2">
            <a:extLst>
              <a:ext uri="{28A0092B-C50C-407E-A947-70E740481C1C}">
                <a14:useLocalDpi xmlns:a14="http://schemas.microsoft.com/office/drawing/2010/main" val="0"/>
              </a:ext>
            </a:extLst>
          </a:blip>
          <a:srcRect r="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244530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FF45AA-E818-2464-F029-76919AEFCC45}"/>
              </a:ext>
            </a:extLst>
          </p:cNvPr>
          <p:cNvSpPr>
            <a:spLocks noGrp="1"/>
          </p:cNvSpPr>
          <p:nvPr>
            <p:ph type="title"/>
          </p:nvPr>
        </p:nvSpPr>
        <p:spPr>
          <a:xfrm>
            <a:off x="656823" y="962166"/>
            <a:ext cx="3103808" cy="4421876"/>
          </a:xfrm>
        </p:spPr>
        <p:txBody>
          <a:bodyPr anchor="t">
            <a:normAutofit/>
          </a:bodyPr>
          <a:lstStyle/>
          <a:p>
            <a:pPr algn="r"/>
            <a:r>
              <a:rPr lang="en-GB" sz="4000">
                <a:latin typeface="Palatino Linotype" panose="02040502050505030304" pitchFamily="18" charset="0"/>
              </a:rPr>
              <a:t>Key Dates</a:t>
            </a:r>
          </a:p>
        </p:txBody>
      </p:sp>
      <p:sp>
        <p:nvSpPr>
          <p:cNvPr id="3" name="Content Placeholder 2">
            <a:extLst>
              <a:ext uri="{FF2B5EF4-FFF2-40B4-BE49-F238E27FC236}">
                <a16:creationId xmlns:a16="http://schemas.microsoft.com/office/drawing/2014/main" id="{1EA47B3A-2283-4E44-5419-C3ABC6927FDA}"/>
              </a:ext>
            </a:extLst>
          </p:cNvPr>
          <p:cNvSpPr>
            <a:spLocks noGrp="1"/>
          </p:cNvSpPr>
          <p:nvPr>
            <p:ph idx="1"/>
          </p:nvPr>
        </p:nvSpPr>
        <p:spPr>
          <a:xfrm>
            <a:off x="4088929" y="962167"/>
            <a:ext cx="6858113" cy="4743174"/>
          </a:xfrm>
        </p:spPr>
        <p:txBody>
          <a:bodyPr anchor="t">
            <a:normAutofit/>
          </a:bodyPr>
          <a:lstStyle/>
          <a:p>
            <a:r>
              <a:rPr lang="en-GB" sz="2000" b="1" dirty="0">
                <a:latin typeface="Palatino Linotype" panose="02040502050505030304" pitchFamily="18" charset="0"/>
              </a:rPr>
              <a:t>Start of the Limitation Period</a:t>
            </a:r>
            <a:r>
              <a:rPr lang="en-GB" sz="2000" dirty="0">
                <a:latin typeface="Palatino Linotype" panose="02040502050505030304" pitchFamily="18" charset="0"/>
              </a:rPr>
              <a:t>, i.e., the date of “the act to which the complaint relates” – s.123(1)(a)</a:t>
            </a:r>
          </a:p>
          <a:p>
            <a:r>
              <a:rPr lang="en-GB" sz="2000" b="1" dirty="0">
                <a:latin typeface="Palatino Linotype" panose="02040502050505030304" pitchFamily="18" charset="0"/>
              </a:rPr>
              <a:t>Day A</a:t>
            </a:r>
            <a:r>
              <a:rPr lang="en-GB" sz="2000" dirty="0">
                <a:latin typeface="Palatino Linotype" panose="02040502050505030304" pitchFamily="18" charset="0"/>
              </a:rPr>
              <a:t>, i.e., the first day of ACAS EC</a:t>
            </a:r>
          </a:p>
          <a:p>
            <a:r>
              <a:rPr lang="en-GB" sz="2000" b="1" dirty="0">
                <a:latin typeface="Palatino Linotype" panose="02040502050505030304" pitchFamily="18" charset="0"/>
              </a:rPr>
              <a:t>Day B</a:t>
            </a:r>
            <a:r>
              <a:rPr lang="en-GB" sz="2000" dirty="0">
                <a:latin typeface="Palatino Linotype" panose="02040502050505030304" pitchFamily="18" charset="0"/>
              </a:rPr>
              <a:t>, i.e., the date on which the ACAS EC Certificate is received</a:t>
            </a:r>
          </a:p>
          <a:p>
            <a:r>
              <a:rPr lang="en-GB" sz="2000" b="1" dirty="0">
                <a:latin typeface="Palatino Linotype" panose="02040502050505030304" pitchFamily="18" charset="0"/>
              </a:rPr>
              <a:t>Day B plus one month</a:t>
            </a:r>
            <a:r>
              <a:rPr lang="en-GB" sz="2000" dirty="0">
                <a:latin typeface="Palatino Linotype" panose="02040502050505030304" pitchFamily="18" charset="0"/>
              </a:rPr>
              <a:t> (s.140B(4))</a:t>
            </a:r>
            <a:endParaRPr lang="en-GB" sz="2000" b="1" dirty="0">
              <a:latin typeface="Palatino Linotype" panose="02040502050505030304" pitchFamily="18" charset="0"/>
            </a:endParaRPr>
          </a:p>
          <a:p>
            <a:r>
              <a:rPr lang="en-GB" sz="2000" dirty="0">
                <a:latin typeface="Palatino Linotype" panose="02040502050505030304" pitchFamily="18" charset="0"/>
              </a:rPr>
              <a:t>Expiry of the </a:t>
            </a:r>
            <a:r>
              <a:rPr lang="en-GB" sz="2000" b="1" dirty="0">
                <a:latin typeface="Palatino Linotype" panose="02040502050505030304" pitchFamily="18" charset="0"/>
              </a:rPr>
              <a:t>Primary Limitation Period</a:t>
            </a:r>
            <a:r>
              <a:rPr lang="en-GB" sz="2000" dirty="0">
                <a:latin typeface="Palatino Linotype" panose="02040502050505030304" pitchFamily="18" charset="0"/>
              </a:rPr>
              <a:t>, i.e., three months less one day from the Start of the Limitation Period</a:t>
            </a:r>
          </a:p>
          <a:p>
            <a:r>
              <a:rPr lang="en-GB" sz="2000" dirty="0">
                <a:latin typeface="Palatino Linotype" panose="02040502050505030304" pitchFamily="18" charset="0"/>
              </a:rPr>
              <a:t>The </a:t>
            </a:r>
            <a:r>
              <a:rPr lang="en-GB" sz="2000" b="1" dirty="0">
                <a:latin typeface="Palatino Linotype" panose="02040502050505030304" pitchFamily="18" charset="0"/>
              </a:rPr>
              <a:t>Extended Limitation Period</a:t>
            </a:r>
            <a:r>
              <a:rPr lang="en-GB" sz="2000" dirty="0">
                <a:latin typeface="Palatino Linotype" panose="02040502050505030304" pitchFamily="18" charset="0"/>
              </a:rPr>
              <a:t>, i.e., the Primary Limitation Period as adjusted by the relevant ACAS-related provisions (explained in subsequent slides)</a:t>
            </a:r>
            <a:endParaRPr lang="en-GB" sz="2000" b="1" dirty="0">
              <a:latin typeface="Palatino Linotype" panose="02040502050505030304" pitchFamily="18" charset="0"/>
            </a:endParaRP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9268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813E59-E7E4-FCC3-CA53-41929141E838}"/>
              </a:ext>
            </a:extLst>
          </p:cNvPr>
          <p:cNvSpPr>
            <a:spLocks noGrp="1"/>
          </p:cNvSpPr>
          <p:nvPr>
            <p:ph type="title"/>
          </p:nvPr>
        </p:nvSpPr>
        <p:spPr>
          <a:xfrm>
            <a:off x="2019300" y="538956"/>
            <a:ext cx="8985250" cy="1118394"/>
          </a:xfrm>
        </p:spPr>
        <p:txBody>
          <a:bodyPr anchor="t">
            <a:normAutofit/>
          </a:bodyPr>
          <a:lstStyle/>
          <a:p>
            <a:r>
              <a:rPr lang="en-GB" sz="4000">
                <a:latin typeface="Palatino Linotype" panose="02040502050505030304" pitchFamily="18" charset="0"/>
              </a:rPr>
              <a:t>Legislation – </a:t>
            </a:r>
            <a:r>
              <a:rPr lang="en-GB" sz="4000">
                <a:latin typeface="Palatino Linotype" panose="02040502050505030304" pitchFamily="18" charset="0"/>
                <a:hlinkClick r:id="rId2"/>
              </a:rPr>
              <a:t>Section 140B EqA</a:t>
            </a:r>
            <a:endParaRPr lang="en-GB" sz="4000">
              <a:latin typeface="Palatino Linotype" panose="02040502050505030304" pitchFamily="18" charset="0"/>
            </a:endParaRPr>
          </a:p>
        </p:txBody>
      </p:sp>
      <p:pic>
        <p:nvPicPr>
          <p:cNvPr id="7" name="Graphic 6" descr="Judge">
            <a:extLst>
              <a:ext uri="{FF2B5EF4-FFF2-40B4-BE49-F238E27FC236}">
                <a16:creationId xmlns:a16="http://schemas.microsoft.com/office/drawing/2014/main" id="{8BA6AA50-5422-44F7-2EEB-62D8DB2B40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4900" y="538956"/>
            <a:ext cx="749300" cy="749300"/>
          </a:xfrm>
          <a:prstGeom prst="rect">
            <a:avLst/>
          </a:prstGeom>
        </p:spPr>
      </p:pic>
      <p:sp>
        <p:nvSpPr>
          <p:cNvPr id="3" name="Content Placeholder 2">
            <a:extLst>
              <a:ext uri="{FF2B5EF4-FFF2-40B4-BE49-F238E27FC236}">
                <a16:creationId xmlns:a16="http://schemas.microsoft.com/office/drawing/2014/main" id="{E12FFBB5-9C9C-05CF-0838-B90402A66A76}"/>
              </a:ext>
            </a:extLst>
          </p:cNvPr>
          <p:cNvSpPr>
            <a:spLocks noGrp="1"/>
          </p:cNvSpPr>
          <p:nvPr>
            <p:ph idx="1"/>
          </p:nvPr>
        </p:nvSpPr>
        <p:spPr>
          <a:xfrm>
            <a:off x="1009650" y="1847849"/>
            <a:ext cx="9994900" cy="4254501"/>
          </a:xfrm>
        </p:spPr>
        <p:txBody>
          <a:bodyPr>
            <a:normAutofit/>
          </a:bodyPr>
          <a:lstStyle/>
          <a:p>
            <a:pPr marL="0" indent="0">
              <a:buNone/>
            </a:pPr>
            <a:r>
              <a:rPr lang="en-GB" sz="1400" b="1" i="0" dirty="0">
                <a:effectLst/>
                <a:latin typeface="Palatino Linotype" panose="02040502050505030304" pitchFamily="18" charset="0"/>
              </a:rPr>
              <a:t>140B Extension of time limits to facilitate conciliation before institution of proceedings</a:t>
            </a:r>
          </a:p>
          <a:p>
            <a:r>
              <a:rPr lang="en-GB" sz="1400" b="0" i="0" dirty="0">
                <a:effectLst/>
                <a:latin typeface="Palatino Linotype" panose="02040502050505030304" pitchFamily="18" charset="0"/>
              </a:rPr>
              <a:t>(1) This section applies where a time limit is set by section 123(1)(a) or 129(3) or (4).</a:t>
            </a:r>
          </a:p>
          <a:p>
            <a:r>
              <a:rPr lang="en-GB" sz="1400" b="0" i="0" dirty="0">
                <a:effectLst/>
                <a:latin typeface="Palatino Linotype" panose="02040502050505030304" pitchFamily="18" charset="0"/>
              </a:rPr>
              <a:t>(2) In this section—</a:t>
            </a:r>
          </a:p>
          <a:p>
            <a:pPr lvl="1"/>
            <a:r>
              <a:rPr lang="en-GB" sz="1400" b="0" i="0" dirty="0">
                <a:effectLst/>
                <a:latin typeface="Palatino Linotype" panose="02040502050505030304" pitchFamily="18" charset="0"/>
              </a:rPr>
              <a:t>(a) Day A is the day on which the complainant or applicant concerned complies with the requirement in subsection (1) of section 18A of the Employment Tribunals Act 1996 (requirement to contact ACAS before instituting proceedings) in relation to the matter in respect of which the proceedings are brought, and</a:t>
            </a:r>
          </a:p>
          <a:p>
            <a:pPr lvl="1"/>
            <a:r>
              <a:rPr lang="en-GB" sz="1400" b="0" i="0" dirty="0">
                <a:effectLst/>
                <a:latin typeface="Palatino Linotype" panose="02040502050505030304" pitchFamily="18" charset="0"/>
              </a:rPr>
              <a:t>(b) Day B is the day on which the complainant or applicant concerned receives or, if earlier, is treated as receiving (by virtue of regulations made under subsection (11) of that section) the certificate issued under subsection (4) of that section.</a:t>
            </a:r>
          </a:p>
          <a:p>
            <a:r>
              <a:rPr lang="en-GB" sz="1400" b="0" i="0" dirty="0">
                <a:effectLst/>
                <a:latin typeface="Palatino Linotype" panose="02040502050505030304" pitchFamily="18" charset="0"/>
              </a:rPr>
              <a:t>(3) In working out when the time limit set by section 123(1)(a) or 129(3) or (4) expires the period beginning with the day after Day A and ending with Day B is not to be counted.</a:t>
            </a:r>
          </a:p>
          <a:p>
            <a:r>
              <a:rPr lang="en-GB" sz="1400" b="0" i="0" dirty="0">
                <a:effectLst/>
                <a:latin typeface="Palatino Linotype" panose="02040502050505030304" pitchFamily="18" charset="0"/>
              </a:rPr>
              <a:t>(4) If the time limit set by section 123(1)(a) or 129(3) or (4) would (if not extended by this subsection) expire during the period beginning with Day A and ending one month after Day B, the time limit expires instead at the end of that period.</a:t>
            </a:r>
          </a:p>
          <a:p>
            <a:r>
              <a:rPr lang="en-GB" sz="1400" b="0" i="0" dirty="0">
                <a:effectLst/>
                <a:latin typeface="Palatino Linotype" panose="02040502050505030304" pitchFamily="18" charset="0"/>
              </a:rPr>
              <a:t>(5) The power conferred on the employment tribunal by subsection (1)(b) of section 123 to extend the time limit set by subsection (1)(a) of that section is exercisable in relation to that time limit as extended by this section.</a:t>
            </a:r>
          </a:p>
          <a:p>
            <a:endParaRPr lang="en-GB" sz="1400" dirty="0"/>
          </a:p>
        </p:txBody>
      </p:sp>
    </p:spTree>
    <p:extLst>
      <p:ext uri="{BB962C8B-B14F-4D97-AF65-F5344CB8AC3E}">
        <p14:creationId xmlns:p14="http://schemas.microsoft.com/office/powerpoint/2010/main" val="116872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3C6A7D-644C-F819-AE59-9B24F50AD3D3}"/>
              </a:ext>
            </a:extLst>
          </p:cNvPr>
          <p:cNvSpPr>
            <a:spLocks noGrp="1"/>
          </p:cNvSpPr>
          <p:nvPr>
            <p:ph type="title"/>
          </p:nvPr>
        </p:nvSpPr>
        <p:spPr>
          <a:xfrm>
            <a:off x="5080216" y="1076324"/>
            <a:ext cx="6272784" cy="1535051"/>
          </a:xfrm>
        </p:spPr>
        <p:txBody>
          <a:bodyPr anchor="b">
            <a:normAutofit/>
          </a:bodyPr>
          <a:lstStyle/>
          <a:p>
            <a:r>
              <a:rPr lang="en-GB" sz="5200">
                <a:latin typeface="Palatino Linotype" panose="02040502050505030304" pitchFamily="18" charset="0"/>
              </a:rPr>
              <a:t>Pausing the clock – ACAS EC</a:t>
            </a:r>
          </a:p>
        </p:txBody>
      </p:sp>
      <p:pic>
        <p:nvPicPr>
          <p:cNvPr id="18" name="Picture 4" descr="Stopwatch with time motion blur">
            <a:extLst>
              <a:ext uri="{FF2B5EF4-FFF2-40B4-BE49-F238E27FC236}">
                <a16:creationId xmlns:a16="http://schemas.microsoft.com/office/drawing/2014/main" id="{33AF7A35-582C-F844-BC81-A3A40E539082}"/>
              </a:ext>
            </a:extLst>
          </p:cNvPr>
          <p:cNvPicPr>
            <a:picLocks noChangeAspect="1"/>
          </p:cNvPicPr>
          <p:nvPr/>
        </p:nvPicPr>
        <p:blipFill rotWithShape="1">
          <a:blip r:embed="rId2"/>
          <a:srcRect l="1459"/>
          <a:stretch/>
        </p:blipFill>
        <p:spPr>
          <a:xfrm>
            <a:off x="20" y="10"/>
            <a:ext cx="4505305" cy="6857990"/>
          </a:xfrm>
          <a:prstGeom prst="rect">
            <a:avLst/>
          </a:prstGeom>
        </p:spPr>
      </p:pic>
      <p:sp>
        <p:nvSpPr>
          <p:cNvPr id="19" name="!!accent">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2">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Content Placeholder 2">
            <a:extLst>
              <a:ext uri="{FF2B5EF4-FFF2-40B4-BE49-F238E27FC236}">
                <a16:creationId xmlns:a16="http://schemas.microsoft.com/office/drawing/2014/main" id="{9B158DB8-F5BF-4FB5-2F60-917FDA2C8C56}"/>
              </a:ext>
            </a:extLst>
          </p:cNvPr>
          <p:cNvSpPr>
            <a:spLocks noGrp="1"/>
          </p:cNvSpPr>
          <p:nvPr>
            <p:ph idx="1"/>
          </p:nvPr>
        </p:nvSpPr>
        <p:spPr>
          <a:xfrm>
            <a:off x="5080216" y="3351276"/>
            <a:ext cx="6272784" cy="2825686"/>
          </a:xfrm>
        </p:spPr>
        <p:txBody>
          <a:bodyPr>
            <a:normAutofit lnSpcReduction="10000"/>
          </a:bodyPr>
          <a:lstStyle/>
          <a:p>
            <a:r>
              <a:rPr lang="en-GB" sz="1900" dirty="0">
                <a:latin typeface="Palatino Linotype" panose="02040502050505030304" pitchFamily="18" charset="0"/>
              </a:rPr>
              <a:t>Between the commencement of ACAS (</a:t>
            </a:r>
            <a:r>
              <a:rPr lang="en-GB" sz="1900" b="1" dirty="0">
                <a:latin typeface="Palatino Linotype" panose="02040502050505030304" pitchFamily="18" charset="0"/>
              </a:rPr>
              <a:t>Day A</a:t>
            </a:r>
            <a:r>
              <a:rPr lang="en-GB" sz="1900" dirty="0">
                <a:latin typeface="Palatino Linotype" panose="02040502050505030304" pitchFamily="18" charset="0"/>
              </a:rPr>
              <a:t>) and the date on which the EC Certificate is received (</a:t>
            </a:r>
            <a:r>
              <a:rPr lang="en-GB" sz="1900" b="1" dirty="0">
                <a:latin typeface="Palatino Linotype" panose="02040502050505030304" pitchFamily="18" charset="0"/>
              </a:rPr>
              <a:t>Day B</a:t>
            </a:r>
            <a:r>
              <a:rPr lang="en-GB" sz="1900" dirty="0">
                <a:latin typeface="Palatino Linotype" panose="02040502050505030304" pitchFamily="18" charset="0"/>
              </a:rPr>
              <a:t>), time does not run (s.140B(3))</a:t>
            </a:r>
          </a:p>
          <a:p>
            <a:r>
              <a:rPr lang="en-GB" sz="1900" dirty="0">
                <a:latin typeface="Palatino Linotype" panose="02040502050505030304" pitchFamily="18" charset="0"/>
              </a:rPr>
              <a:t>This means that, if (e.g.) ACAS EC continues for 19 days, then 19 days is added to the end of the </a:t>
            </a:r>
            <a:r>
              <a:rPr lang="en-GB" sz="1900" b="1" dirty="0">
                <a:latin typeface="Palatino Linotype" panose="02040502050505030304" pitchFamily="18" charset="0"/>
              </a:rPr>
              <a:t>Primary Limitation Period </a:t>
            </a:r>
            <a:r>
              <a:rPr lang="en-GB" sz="1900" dirty="0">
                <a:latin typeface="Palatino Linotype" panose="02040502050505030304" pitchFamily="18" charset="0"/>
              </a:rPr>
              <a:t>which becomes the </a:t>
            </a:r>
            <a:r>
              <a:rPr lang="en-GB" sz="1900" b="1" dirty="0">
                <a:latin typeface="Palatino Linotype" panose="02040502050505030304" pitchFamily="18" charset="0"/>
              </a:rPr>
              <a:t>Extended Limitation Period </a:t>
            </a:r>
            <a:r>
              <a:rPr lang="en-GB" sz="1900" dirty="0">
                <a:latin typeface="Palatino Linotype" panose="02040502050505030304" pitchFamily="18" charset="0"/>
              </a:rPr>
              <a:t>(unless s.140B(4) applies, in which case the Extended Limitation Period would be </a:t>
            </a:r>
            <a:r>
              <a:rPr lang="en-GB" sz="1800" b="1" dirty="0">
                <a:latin typeface="Palatino Linotype" panose="02040502050505030304" pitchFamily="18" charset="0"/>
              </a:rPr>
              <a:t>Day B plus one month</a:t>
            </a:r>
            <a:r>
              <a:rPr lang="en-GB" sz="1800" dirty="0">
                <a:latin typeface="Palatino Linotype" panose="02040502050505030304" pitchFamily="18" charset="0"/>
              </a:rPr>
              <a:t>)</a:t>
            </a:r>
            <a:endParaRPr lang="en-GB" sz="1900" b="1" dirty="0">
              <a:latin typeface="Palatino Linotype" panose="02040502050505030304" pitchFamily="18" charset="0"/>
            </a:endParaRPr>
          </a:p>
          <a:p>
            <a:r>
              <a:rPr lang="en-GB" sz="1900" dirty="0">
                <a:latin typeface="Palatino Linotype" panose="02040502050505030304" pitchFamily="18" charset="0"/>
              </a:rPr>
              <a:t>Let’s take an example (continued)</a:t>
            </a:r>
          </a:p>
        </p:txBody>
      </p:sp>
    </p:spTree>
    <p:extLst>
      <p:ext uri="{BB962C8B-B14F-4D97-AF65-F5344CB8AC3E}">
        <p14:creationId xmlns:p14="http://schemas.microsoft.com/office/powerpoint/2010/main" val="89601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9A38EBA-6E97-44A4-B4B8-D9FB5D33F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FCE4C-A69B-4E62-DE7F-262AF2AA5F52}"/>
              </a:ext>
            </a:extLst>
          </p:cNvPr>
          <p:cNvSpPr>
            <a:spLocks noGrp="1"/>
          </p:cNvSpPr>
          <p:nvPr>
            <p:ph type="title"/>
          </p:nvPr>
        </p:nvSpPr>
        <p:spPr>
          <a:xfrm>
            <a:off x="411480" y="991443"/>
            <a:ext cx="4502858" cy="1087819"/>
          </a:xfrm>
        </p:spPr>
        <p:txBody>
          <a:bodyPr anchor="b">
            <a:noAutofit/>
          </a:bodyPr>
          <a:lstStyle/>
          <a:p>
            <a:r>
              <a:rPr lang="en-GB" sz="2600" b="1" dirty="0">
                <a:latin typeface="Palatino Linotype" panose="02040502050505030304" pitchFamily="18" charset="0"/>
              </a:rPr>
              <a:t>Example (applying the test in </a:t>
            </a:r>
            <a:r>
              <a:rPr lang="en-GB" sz="2600" b="1" u="sng" dirty="0">
                <a:latin typeface="Palatino Linotype" panose="02040502050505030304" pitchFamily="18" charset="0"/>
              </a:rPr>
              <a:t>Luton Borough Council v Haque</a:t>
            </a:r>
            <a:r>
              <a:rPr lang="en-GB" sz="2600" b="1" dirty="0">
                <a:latin typeface="Palatino Linotype" panose="02040502050505030304" pitchFamily="18" charset="0"/>
              </a:rPr>
              <a:t> 2018 ICR 1388)</a:t>
            </a:r>
          </a:p>
        </p:txBody>
      </p:sp>
      <p:sp>
        <p:nvSpPr>
          <p:cNvPr id="11" name="!!accent">
            <a:extLst>
              <a:ext uri="{FF2B5EF4-FFF2-40B4-BE49-F238E27FC236}">
                <a16:creationId xmlns:a16="http://schemas.microsoft.com/office/drawing/2014/main" id="{33AE4636-AEEC-45D6-84D4-7AC2DA48E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8D9CE0F4-2EB2-4F1F-8AAC-DB3571D9F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5541"/>
            <a:ext cx="4480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FAB4CA9-7CA2-2C1B-5FAB-E0E329A80359}"/>
              </a:ext>
            </a:extLst>
          </p:cNvPr>
          <p:cNvSpPr>
            <a:spLocks noGrp="1"/>
          </p:cNvSpPr>
          <p:nvPr>
            <p:ph idx="1"/>
          </p:nvPr>
        </p:nvSpPr>
        <p:spPr>
          <a:xfrm>
            <a:off x="411480" y="2684095"/>
            <a:ext cx="5425902" cy="3492868"/>
          </a:xfrm>
        </p:spPr>
        <p:txBody>
          <a:bodyPr>
            <a:normAutofit fontScale="85000" lnSpcReduction="10000"/>
          </a:bodyPr>
          <a:lstStyle/>
          <a:p>
            <a:r>
              <a:rPr lang="en-GB" sz="1800" dirty="0">
                <a:latin typeface="Palatino Linotype" panose="02040502050505030304" pitchFamily="18" charset="0"/>
              </a:rPr>
              <a:t>The </a:t>
            </a:r>
            <a:r>
              <a:rPr lang="en-GB" sz="1800" b="1" dirty="0">
                <a:latin typeface="Palatino Linotype" panose="02040502050505030304" pitchFamily="18" charset="0"/>
              </a:rPr>
              <a:t>Start of the Limitation Period </a:t>
            </a:r>
            <a:r>
              <a:rPr lang="en-GB" sz="1800" dirty="0">
                <a:latin typeface="Palatino Linotype" panose="02040502050505030304" pitchFamily="18" charset="0"/>
              </a:rPr>
              <a:t>is 1 January 2023, the act complained of</a:t>
            </a:r>
          </a:p>
          <a:p>
            <a:r>
              <a:rPr lang="en-GB" sz="1800" b="1" dirty="0">
                <a:latin typeface="Palatino Linotype" panose="02040502050505030304" pitchFamily="18" charset="0"/>
              </a:rPr>
              <a:t>Day A </a:t>
            </a:r>
            <a:r>
              <a:rPr lang="en-GB" sz="1800" dirty="0">
                <a:latin typeface="Palatino Linotype" panose="02040502050505030304" pitchFamily="18" charset="0"/>
              </a:rPr>
              <a:t>(ACAS EC) starts on 20 February</a:t>
            </a:r>
          </a:p>
          <a:p>
            <a:r>
              <a:rPr lang="en-GB" sz="1800" b="1" dirty="0">
                <a:latin typeface="Palatino Linotype" panose="02040502050505030304" pitchFamily="18" charset="0"/>
              </a:rPr>
              <a:t>Day B </a:t>
            </a:r>
            <a:r>
              <a:rPr lang="en-GB" sz="1800" dirty="0">
                <a:latin typeface="Palatino Linotype" panose="02040502050505030304" pitchFamily="18" charset="0"/>
              </a:rPr>
              <a:t>(ACAS Certificate) is on 20 March (the clock is paused for 28 days during EC) </a:t>
            </a:r>
          </a:p>
          <a:p>
            <a:r>
              <a:rPr lang="en-GB" sz="1800" dirty="0">
                <a:latin typeface="Palatino Linotype" panose="02040502050505030304" pitchFamily="18" charset="0"/>
              </a:rPr>
              <a:t>The </a:t>
            </a:r>
            <a:r>
              <a:rPr lang="en-GB" sz="1800" b="1" dirty="0">
                <a:latin typeface="Palatino Linotype" panose="02040502050505030304" pitchFamily="18" charset="0"/>
              </a:rPr>
              <a:t>Primary Limitation Period </a:t>
            </a:r>
            <a:r>
              <a:rPr lang="en-GB" sz="1800" dirty="0">
                <a:latin typeface="Palatino Linotype" panose="02040502050505030304" pitchFamily="18" charset="0"/>
              </a:rPr>
              <a:t>expires on 31 March</a:t>
            </a:r>
          </a:p>
          <a:p>
            <a:r>
              <a:rPr lang="en-GB" sz="1800" dirty="0">
                <a:latin typeface="Palatino Linotype" panose="02040502050505030304" pitchFamily="18" charset="0"/>
              </a:rPr>
              <a:t>The </a:t>
            </a:r>
            <a:r>
              <a:rPr lang="en-GB" sz="1800" b="1" dirty="0">
                <a:latin typeface="Palatino Linotype" panose="02040502050505030304" pitchFamily="18" charset="0"/>
              </a:rPr>
              <a:t>Extended Limitation Period </a:t>
            </a:r>
            <a:r>
              <a:rPr lang="en-GB" sz="1800" dirty="0">
                <a:latin typeface="Palatino Linotype" panose="02040502050505030304" pitchFamily="18" charset="0"/>
              </a:rPr>
              <a:t>expires on 28 April</a:t>
            </a:r>
          </a:p>
          <a:p>
            <a:r>
              <a:rPr lang="en-GB" sz="1800" dirty="0">
                <a:latin typeface="Palatino Linotype" panose="02040502050505030304" pitchFamily="18" charset="0"/>
              </a:rPr>
              <a:t>Because 28 April is after </a:t>
            </a:r>
            <a:r>
              <a:rPr lang="en-GB" sz="1800" b="1" dirty="0">
                <a:latin typeface="Palatino Linotype" panose="02040502050505030304" pitchFamily="18" charset="0"/>
              </a:rPr>
              <a:t>Day B</a:t>
            </a:r>
            <a:r>
              <a:rPr lang="en-GB" sz="1800" dirty="0">
                <a:latin typeface="Palatino Linotype" panose="02040502050505030304" pitchFamily="18" charset="0"/>
              </a:rPr>
              <a:t> </a:t>
            </a:r>
            <a:r>
              <a:rPr lang="en-GB" sz="1800" b="1" dirty="0">
                <a:latin typeface="Palatino Linotype" panose="02040502050505030304" pitchFamily="18" charset="0"/>
              </a:rPr>
              <a:t>plus one month </a:t>
            </a:r>
            <a:r>
              <a:rPr lang="en-GB" sz="1800" dirty="0">
                <a:latin typeface="Palatino Linotype" panose="02040502050505030304" pitchFamily="18" charset="0"/>
              </a:rPr>
              <a:t>(i.e., ACAS Certificate, plus one month, 20 April), the Extended Limitation Period of </a:t>
            </a:r>
            <a:r>
              <a:rPr lang="en-GB" sz="1800" i="1" dirty="0">
                <a:latin typeface="Palatino Linotype" panose="02040502050505030304" pitchFamily="18" charset="0"/>
              </a:rPr>
              <a:t>28 April applies </a:t>
            </a:r>
          </a:p>
          <a:p>
            <a:r>
              <a:rPr lang="en-GB" sz="1800" dirty="0">
                <a:latin typeface="Palatino Linotype" panose="02040502050505030304" pitchFamily="18" charset="0"/>
              </a:rPr>
              <a:t>Tip – it is a simplification to rely on Day B (EC Certificate) plus a month in all cases, whether that approach is correct depends on whether the Extended Limitation Period falls between Day A and Day B plus one month (s.140B(4))</a:t>
            </a:r>
          </a:p>
          <a:p>
            <a:pPr marL="0" indent="0">
              <a:buNone/>
            </a:pPr>
            <a:endParaRPr lang="en-GB" sz="1800" dirty="0">
              <a:latin typeface="Palatino Linotype" panose="02040502050505030304" pitchFamily="18" charset="0"/>
            </a:endParaRPr>
          </a:p>
        </p:txBody>
      </p:sp>
      <p:pic>
        <p:nvPicPr>
          <p:cNvPr id="5" name="Picture 4" descr="Calendar on table">
            <a:extLst>
              <a:ext uri="{FF2B5EF4-FFF2-40B4-BE49-F238E27FC236}">
                <a16:creationId xmlns:a16="http://schemas.microsoft.com/office/drawing/2014/main" id="{8B7C6408-D419-0C54-4857-F897CFF79B8D}"/>
              </a:ext>
            </a:extLst>
          </p:cNvPr>
          <p:cNvPicPr>
            <a:picLocks noChangeAspect="1"/>
          </p:cNvPicPr>
          <p:nvPr/>
        </p:nvPicPr>
        <p:blipFill rotWithShape="1">
          <a:blip r:embed="rId2"/>
          <a:srcRect r="33753" b="-2"/>
          <a:stretch/>
        </p:blipFill>
        <p:spPr>
          <a:xfrm>
            <a:off x="6096000" y="0"/>
            <a:ext cx="5763491" cy="6858001"/>
          </a:xfrm>
          <a:prstGeom prst="rect">
            <a:avLst/>
          </a:prstGeom>
        </p:spPr>
      </p:pic>
    </p:spTree>
    <p:extLst>
      <p:ext uri="{BB962C8B-B14F-4D97-AF65-F5344CB8AC3E}">
        <p14:creationId xmlns:p14="http://schemas.microsoft.com/office/powerpoint/2010/main" val="99925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2" name="Rectangle 4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Rectangle 5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FB4785-4A07-4B26-4F4D-9CB56332A50C}"/>
              </a:ext>
            </a:extLst>
          </p:cNvPr>
          <p:cNvSpPr>
            <a:spLocks noGrp="1"/>
          </p:cNvSpPr>
          <p:nvPr>
            <p:ph type="title"/>
          </p:nvPr>
        </p:nvSpPr>
        <p:spPr>
          <a:xfrm>
            <a:off x="466722" y="586855"/>
            <a:ext cx="3201366" cy="3387497"/>
          </a:xfrm>
        </p:spPr>
        <p:txBody>
          <a:bodyPr anchor="b">
            <a:normAutofit/>
          </a:bodyPr>
          <a:lstStyle/>
          <a:p>
            <a:pPr algn="r"/>
            <a:r>
              <a:rPr lang="en-GB" sz="3400" dirty="0">
                <a:solidFill>
                  <a:srgbClr val="FFFFFF"/>
                </a:solidFill>
                <a:latin typeface="Palatino Linotype" panose="02040502050505030304" pitchFamily="18" charset="0"/>
              </a:rPr>
              <a:t>When does a Claimant receive an additional month to bring proceedings?</a:t>
            </a:r>
          </a:p>
        </p:txBody>
      </p:sp>
      <p:sp>
        <p:nvSpPr>
          <p:cNvPr id="3" name="Content Placeholder 2">
            <a:extLst>
              <a:ext uri="{FF2B5EF4-FFF2-40B4-BE49-F238E27FC236}">
                <a16:creationId xmlns:a16="http://schemas.microsoft.com/office/drawing/2014/main" id="{CAD623A8-B07B-F325-6859-0D40D0848849}"/>
              </a:ext>
            </a:extLst>
          </p:cNvPr>
          <p:cNvSpPr>
            <a:spLocks noGrp="1"/>
          </p:cNvSpPr>
          <p:nvPr>
            <p:ph idx="1"/>
          </p:nvPr>
        </p:nvSpPr>
        <p:spPr>
          <a:xfrm>
            <a:off x="4835711" y="1116205"/>
            <a:ext cx="6555347" cy="5546047"/>
          </a:xfrm>
        </p:spPr>
        <p:txBody>
          <a:bodyPr anchor="ctr">
            <a:normAutofit/>
          </a:bodyPr>
          <a:lstStyle/>
          <a:p>
            <a:r>
              <a:rPr lang="en-GB" sz="1800" dirty="0">
                <a:latin typeface="Palatino Linotype" panose="02040502050505030304" pitchFamily="18" charset="0"/>
              </a:rPr>
              <a:t>A Claimant is likely to receive an additional month where they start ACAS EC (</a:t>
            </a:r>
            <a:r>
              <a:rPr lang="en-GB" sz="1800" b="1" dirty="0">
                <a:latin typeface="Palatino Linotype" panose="02040502050505030304" pitchFamily="18" charset="0"/>
              </a:rPr>
              <a:t>Day A</a:t>
            </a:r>
            <a:r>
              <a:rPr lang="en-GB" sz="1800" dirty="0">
                <a:latin typeface="Palatino Linotype" panose="02040502050505030304" pitchFamily="18" charset="0"/>
              </a:rPr>
              <a:t>) close to the expiry of the </a:t>
            </a:r>
            <a:r>
              <a:rPr lang="en-GB" sz="1800" b="1" dirty="0">
                <a:latin typeface="Palatino Linotype" panose="02040502050505030304" pitchFamily="18" charset="0"/>
              </a:rPr>
              <a:t>Primary Limitation Period</a:t>
            </a:r>
            <a:r>
              <a:rPr lang="en-GB" sz="1800" dirty="0">
                <a:latin typeface="Palatino Linotype" panose="02040502050505030304" pitchFamily="18" charset="0"/>
              </a:rPr>
              <a:t>.</a:t>
            </a:r>
            <a:r>
              <a:rPr lang="en-GB" sz="1800" b="1" dirty="0">
                <a:latin typeface="Palatino Linotype" panose="02040502050505030304" pitchFamily="18" charset="0"/>
              </a:rPr>
              <a:t> </a:t>
            </a:r>
            <a:r>
              <a:rPr lang="en-GB" sz="1800" dirty="0">
                <a:latin typeface="Palatino Linotype" panose="02040502050505030304" pitchFamily="18" charset="0"/>
              </a:rPr>
              <a:t>Example:</a:t>
            </a:r>
          </a:p>
          <a:p>
            <a:pPr lvl="1"/>
            <a:r>
              <a:rPr lang="en-GB" sz="1800" dirty="0">
                <a:latin typeface="Palatino Linotype" panose="02040502050505030304" pitchFamily="18" charset="0"/>
              </a:rPr>
              <a:t>The </a:t>
            </a:r>
            <a:r>
              <a:rPr lang="en-GB" sz="1800" b="1" dirty="0">
                <a:latin typeface="Palatino Linotype" panose="02040502050505030304" pitchFamily="18" charset="0"/>
              </a:rPr>
              <a:t>Start of the Limitation Period </a:t>
            </a:r>
            <a:r>
              <a:rPr lang="en-GB" sz="1800" dirty="0">
                <a:latin typeface="Palatino Linotype" panose="02040502050505030304" pitchFamily="18" charset="0"/>
              </a:rPr>
              <a:t>is 1 February 2023, the act complained of</a:t>
            </a:r>
          </a:p>
          <a:p>
            <a:pPr lvl="1"/>
            <a:r>
              <a:rPr lang="en-GB" sz="1800" b="1" dirty="0">
                <a:latin typeface="Palatino Linotype" panose="02040502050505030304" pitchFamily="18" charset="0"/>
              </a:rPr>
              <a:t>Day A </a:t>
            </a:r>
            <a:r>
              <a:rPr lang="en-GB" sz="1800" dirty="0">
                <a:latin typeface="Palatino Linotype" panose="02040502050505030304" pitchFamily="18" charset="0"/>
              </a:rPr>
              <a:t>(ACAS EC) starts on 21 April 2023</a:t>
            </a:r>
          </a:p>
          <a:p>
            <a:pPr lvl="1"/>
            <a:r>
              <a:rPr lang="en-GB" sz="1800" dirty="0">
                <a:latin typeface="Palatino Linotype" panose="02040502050505030304" pitchFamily="18" charset="0"/>
              </a:rPr>
              <a:t>The </a:t>
            </a:r>
            <a:r>
              <a:rPr lang="en-GB" sz="1800" b="1" dirty="0">
                <a:latin typeface="Palatino Linotype" panose="02040502050505030304" pitchFamily="18" charset="0"/>
              </a:rPr>
              <a:t>Primary Limitation Period </a:t>
            </a:r>
            <a:r>
              <a:rPr lang="en-GB" sz="1800" dirty="0">
                <a:latin typeface="Palatino Linotype" panose="02040502050505030304" pitchFamily="18" charset="0"/>
              </a:rPr>
              <a:t>expires on 30 April 2023</a:t>
            </a:r>
          </a:p>
          <a:p>
            <a:pPr lvl="1"/>
            <a:r>
              <a:rPr lang="en-GB" sz="1800" b="1" dirty="0">
                <a:latin typeface="Palatino Linotype" panose="02040502050505030304" pitchFamily="18" charset="0"/>
              </a:rPr>
              <a:t>Day B </a:t>
            </a:r>
            <a:r>
              <a:rPr lang="en-GB" sz="1800" dirty="0">
                <a:latin typeface="Palatino Linotype" panose="02040502050505030304" pitchFamily="18" charset="0"/>
              </a:rPr>
              <a:t>(ACAS Certificate) is on 10 May (the clock is paused for 19 days during EC) </a:t>
            </a:r>
          </a:p>
          <a:p>
            <a:pPr lvl="1"/>
            <a:r>
              <a:rPr lang="en-GB" sz="1800" dirty="0">
                <a:latin typeface="Palatino Linotype" panose="02040502050505030304" pitchFamily="18" charset="0"/>
              </a:rPr>
              <a:t>The </a:t>
            </a:r>
            <a:r>
              <a:rPr lang="en-GB" sz="1800" b="1" dirty="0">
                <a:latin typeface="Palatino Linotype" panose="02040502050505030304" pitchFamily="18" charset="0"/>
              </a:rPr>
              <a:t>Extended Limitation Period </a:t>
            </a:r>
            <a:r>
              <a:rPr lang="en-GB" sz="1800" dirty="0">
                <a:latin typeface="Palatino Linotype" panose="02040502050505030304" pitchFamily="18" charset="0"/>
              </a:rPr>
              <a:t>expires on 19 May 2023 (Primary Limitation plus 19 days)</a:t>
            </a:r>
          </a:p>
          <a:p>
            <a:pPr lvl="1"/>
            <a:r>
              <a:rPr lang="en-GB" sz="1800" dirty="0">
                <a:latin typeface="Palatino Linotype" panose="02040502050505030304" pitchFamily="18" charset="0"/>
              </a:rPr>
              <a:t>Because 19 May is between </a:t>
            </a:r>
            <a:r>
              <a:rPr lang="en-GB" sz="1800" b="1" dirty="0">
                <a:latin typeface="Palatino Linotype" panose="02040502050505030304" pitchFamily="18" charset="0"/>
              </a:rPr>
              <a:t>Day A </a:t>
            </a:r>
            <a:r>
              <a:rPr lang="en-GB" sz="1800" dirty="0">
                <a:latin typeface="Palatino Linotype" panose="02040502050505030304" pitchFamily="18" charset="0"/>
              </a:rPr>
              <a:t>(21 April) and </a:t>
            </a:r>
            <a:r>
              <a:rPr lang="en-GB" sz="1800" b="1" dirty="0">
                <a:latin typeface="Palatino Linotype" panose="02040502050505030304" pitchFamily="18" charset="0"/>
              </a:rPr>
              <a:t>Day B</a:t>
            </a:r>
            <a:r>
              <a:rPr lang="en-GB" sz="1800" dirty="0">
                <a:latin typeface="Palatino Linotype" panose="02040502050505030304" pitchFamily="18" charset="0"/>
              </a:rPr>
              <a:t> </a:t>
            </a:r>
            <a:r>
              <a:rPr lang="en-GB" sz="1800" b="1" dirty="0">
                <a:latin typeface="Palatino Linotype" panose="02040502050505030304" pitchFamily="18" charset="0"/>
              </a:rPr>
              <a:t>plus one month </a:t>
            </a:r>
            <a:r>
              <a:rPr lang="en-GB" sz="1800" dirty="0">
                <a:latin typeface="Palatino Linotype" panose="02040502050505030304" pitchFamily="18" charset="0"/>
              </a:rPr>
              <a:t>(i.e., ACAS Certificate, plus one month, 10 June), the Extended Limitation Period becomes </a:t>
            </a:r>
            <a:r>
              <a:rPr lang="en-GB" sz="1800" i="1" dirty="0">
                <a:solidFill>
                  <a:srgbClr val="FF0000"/>
                </a:solidFill>
                <a:latin typeface="Palatino Linotype" panose="02040502050505030304" pitchFamily="18" charset="0"/>
              </a:rPr>
              <a:t>10 June</a:t>
            </a:r>
            <a:r>
              <a:rPr lang="en-GB" sz="1800" i="1" dirty="0">
                <a:latin typeface="Palatino Linotype" panose="02040502050505030304" pitchFamily="18" charset="0"/>
              </a:rPr>
              <a:t> </a:t>
            </a:r>
            <a:r>
              <a:rPr lang="en-GB" sz="1800" dirty="0">
                <a:latin typeface="Palatino Linotype" panose="02040502050505030304" pitchFamily="18" charset="0"/>
              </a:rPr>
              <a:t>(</a:t>
            </a:r>
            <a:r>
              <a:rPr lang="en-GB" sz="1800" i="1" dirty="0">
                <a:latin typeface="Palatino Linotype" panose="02040502050505030304" pitchFamily="18" charset="0"/>
              </a:rPr>
              <a:t>ensuring that the Claimant has at least one month, rather than 9 days, after the EC Certificate</a:t>
            </a:r>
            <a:r>
              <a:rPr lang="en-GB" sz="1800" dirty="0">
                <a:latin typeface="Palatino Linotype" panose="02040502050505030304" pitchFamily="18" charset="0"/>
              </a:rPr>
              <a:t>)</a:t>
            </a:r>
          </a:p>
          <a:p>
            <a:endParaRPr lang="en-GB" sz="1700" dirty="0">
              <a:latin typeface="Palatino Linotype" panose="02040502050505030304" pitchFamily="18" charset="0"/>
            </a:endParaRPr>
          </a:p>
          <a:p>
            <a:endParaRPr lang="en-GB" sz="1700" dirty="0">
              <a:latin typeface="Palatino Linotype" panose="02040502050505030304" pitchFamily="18" charset="0"/>
            </a:endParaRPr>
          </a:p>
          <a:p>
            <a:endParaRPr lang="en-GB" sz="1700" dirty="0">
              <a:latin typeface="Palatino Linotype" panose="02040502050505030304" pitchFamily="18" charset="0"/>
            </a:endParaRPr>
          </a:p>
          <a:p>
            <a:endParaRPr lang="en-GB" sz="1700" dirty="0">
              <a:latin typeface="Palatino Linotype" panose="02040502050505030304" pitchFamily="18" charset="0"/>
            </a:endParaRPr>
          </a:p>
        </p:txBody>
      </p:sp>
    </p:spTree>
    <p:extLst>
      <p:ext uri="{BB962C8B-B14F-4D97-AF65-F5344CB8AC3E}">
        <p14:creationId xmlns:p14="http://schemas.microsoft.com/office/powerpoint/2010/main" val="187062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6821A-EF49-2AD6-EC94-50CB38DE7EB5}"/>
              </a:ext>
            </a:extLst>
          </p:cNvPr>
          <p:cNvSpPr>
            <a:spLocks noGrp="1"/>
          </p:cNvSpPr>
          <p:nvPr>
            <p:ph type="title"/>
          </p:nvPr>
        </p:nvSpPr>
        <p:spPr>
          <a:xfrm>
            <a:off x="466722" y="586855"/>
            <a:ext cx="3201366" cy="3387497"/>
          </a:xfrm>
        </p:spPr>
        <p:txBody>
          <a:bodyPr anchor="b">
            <a:normAutofit/>
          </a:bodyPr>
          <a:lstStyle/>
          <a:p>
            <a:pPr algn="r"/>
            <a:r>
              <a:rPr lang="en-GB" sz="2800" dirty="0">
                <a:solidFill>
                  <a:srgbClr val="FFFFFF"/>
                </a:solidFill>
                <a:latin typeface="Palatino Linotype" panose="02040502050505030304" pitchFamily="18" charset="0"/>
              </a:rPr>
              <a:t>Is it advantageous to wait until close to the expiry of the Primary Limitation Period before commencing ACAS EC?</a:t>
            </a:r>
          </a:p>
        </p:txBody>
      </p:sp>
      <p:sp>
        <p:nvSpPr>
          <p:cNvPr id="3" name="Content Placeholder 2">
            <a:extLst>
              <a:ext uri="{FF2B5EF4-FFF2-40B4-BE49-F238E27FC236}">
                <a16:creationId xmlns:a16="http://schemas.microsoft.com/office/drawing/2014/main" id="{610912DF-8EBB-22C6-59D8-6151194E71B3}"/>
              </a:ext>
            </a:extLst>
          </p:cNvPr>
          <p:cNvSpPr>
            <a:spLocks noGrp="1"/>
          </p:cNvSpPr>
          <p:nvPr>
            <p:ph idx="1"/>
          </p:nvPr>
        </p:nvSpPr>
        <p:spPr>
          <a:xfrm>
            <a:off x="4581727" y="649480"/>
            <a:ext cx="6619673" cy="5546047"/>
          </a:xfrm>
        </p:spPr>
        <p:txBody>
          <a:bodyPr anchor="ctr">
            <a:noAutofit/>
          </a:bodyPr>
          <a:lstStyle/>
          <a:p>
            <a:r>
              <a:rPr lang="en-GB" sz="1800" dirty="0">
                <a:latin typeface="Palatino Linotype" panose="02040502050505030304" pitchFamily="18" charset="0"/>
              </a:rPr>
              <a:t>It will often be beneficial to start ACAS EC (</a:t>
            </a:r>
            <a:r>
              <a:rPr lang="en-GB" sz="1800" b="1" dirty="0">
                <a:latin typeface="Palatino Linotype" panose="02040502050505030304" pitchFamily="18" charset="0"/>
              </a:rPr>
              <a:t>Day A</a:t>
            </a:r>
            <a:r>
              <a:rPr lang="en-GB" sz="1800" dirty="0">
                <a:latin typeface="Palatino Linotype" panose="02040502050505030304" pitchFamily="18" charset="0"/>
              </a:rPr>
              <a:t>) close to the expiry of the </a:t>
            </a:r>
            <a:r>
              <a:rPr lang="en-GB" sz="1800" b="1" dirty="0">
                <a:latin typeface="Palatino Linotype" panose="02040502050505030304" pitchFamily="18" charset="0"/>
              </a:rPr>
              <a:t>Primary Limitation Period</a:t>
            </a:r>
            <a:r>
              <a:rPr lang="en-GB" sz="1800" dirty="0">
                <a:latin typeface="Palatino Linotype" panose="02040502050505030304" pitchFamily="18" charset="0"/>
              </a:rPr>
              <a:t>. For example, if the </a:t>
            </a:r>
            <a:r>
              <a:rPr lang="en-GB" sz="1800" b="1" dirty="0">
                <a:latin typeface="Palatino Linotype" panose="02040502050505030304" pitchFamily="18" charset="0"/>
              </a:rPr>
              <a:t>Start of the Limitation Period </a:t>
            </a:r>
            <a:r>
              <a:rPr lang="en-GB" sz="1800" dirty="0">
                <a:latin typeface="Palatino Linotype" panose="02040502050505030304" pitchFamily="18" charset="0"/>
              </a:rPr>
              <a:t>is 1 January, and ACAS EC is started on 2 January (</a:t>
            </a:r>
            <a:r>
              <a:rPr lang="en-GB" sz="1800" b="1" dirty="0">
                <a:latin typeface="Palatino Linotype" panose="02040502050505030304" pitchFamily="18" charset="0"/>
              </a:rPr>
              <a:t>Day A</a:t>
            </a:r>
            <a:r>
              <a:rPr lang="en-GB" sz="1800" dirty="0">
                <a:latin typeface="Palatino Linotype" panose="02040502050505030304" pitchFamily="18" charset="0"/>
              </a:rPr>
              <a:t>), and the EC Certificate is received on 3 January (</a:t>
            </a:r>
            <a:r>
              <a:rPr lang="en-GB" sz="1800" b="1" dirty="0">
                <a:latin typeface="Palatino Linotype" panose="02040502050505030304" pitchFamily="18" charset="0"/>
              </a:rPr>
              <a:t>Day B</a:t>
            </a:r>
            <a:r>
              <a:rPr lang="en-GB" sz="1800" dirty="0">
                <a:latin typeface="Palatino Linotype" panose="02040502050505030304" pitchFamily="18" charset="0"/>
              </a:rPr>
              <a:t>) – the Claimant will have to issue his or her ET1 1 day after the expiry of the </a:t>
            </a:r>
            <a:r>
              <a:rPr lang="en-GB" sz="1800" b="1" dirty="0">
                <a:latin typeface="Palatino Linotype" panose="02040502050505030304" pitchFamily="18" charset="0"/>
              </a:rPr>
              <a:t>Primary Limitation Period </a:t>
            </a:r>
            <a:r>
              <a:rPr lang="en-GB" sz="1800" dirty="0">
                <a:latin typeface="Palatino Linotype" panose="02040502050505030304" pitchFamily="18" charset="0"/>
              </a:rPr>
              <a:t>= </a:t>
            </a:r>
            <a:r>
              <a:rPr lang="en-GB" sz="1800" dirty="0">
                <a:solidFill>
                  <a:srgbClr val="FF0000"/>
                </a:solidFill>
                <a:latin typeface="Palatino Linotype" panose="02040502050505030304" pitchFamily="18" charset="0"/>
              </a:rPr>
              <a:t>1 April </a:t>
            </a:r>
            <a:r>
              <a:rPr lang="en-GB" sz="1800" dirty="0">
                <a:latin typeface="Palatino Linotype" panose="02040502050505030304" pitchFamily="18" charset="0"/>
              </a:rPr>
              <a:t>(31 March plus one day for EC)</a:t>
            </a:r>
          </a:p>
          <a:p>
            <a:r>
              <a:rPr lang="en-GB" sz="1800" dirty="0">
                <a:latin typeface="Palatino Linotype" panose="02040502050505030304" pitchFamily="18" charset="0"/>
              </a:rPr>
              <a:t>However, if they had waited until 30 March (1 day before the expiry of the </a:t>
            </a:r>
            <a:r>
              <a:rPr lang="en-GB" sz="1800" b="1" dirty="0">
                <a:latin typeface="Palatino Linotype" panose="02040502050505030304" pitchFamily="18" charset="0"/>
              </a:rPr>
              <a:t>Primary Limitation Period</a:t>
            </a:r>
            <a:r>
              <a:rPr lang="en-GB" sz="1800" dirty="0">
                <a:latin typeface="Palatino Linotype" panose="02040502050505030304" pitchFamily="18" charset="0"/>
              </a:rPr>
              <a:t>), and assuming the EC Certificate was received the next day, 31 March (</a:t>
            </a:r>
            <a:r>
              <a:rPr lang="en-GB" sz="1800" b="1" dirty="0">
                <a:latin typeface="Palatino Linotype" panose="02040502050505030304" pitchFamily="18" charset="0"/>
              </a:rPr>
              <a:t>Day B</a:t>
            </a:r>
            <a:r>
              <a:rPr lang="en-GB" sz="1800" dirty="0">
                <a:latin typeface="Palatino Linotype" panose="02040502050505030304" pitchFamily="18" charset="0"/>
              </a:rPr>
              <a:t>), then they would have until </a:t>
            </a:r>
            <a:r>
              <a:rPr lang="en-GB" sz="1800" dirty="0">
                <a:solidFill>
                  <a:srgbClr val="FF0000"/>
                </a:solidFill>
                <a:latin typeface="Palatino Linotype" panose="02040502050505030304" pitchFamily="18" charset="0"/>
              </a:rPr>
              <a:t>30 April </a:t>
            </a:r>
            <a:r>
              <a:rPr lang="en-GB" sz="1800" dirty="0">
                <a:latin typeface="Palatino Linotype" panose="02040502050505030304" pitchFamily="18" charset="0"/>
              </a:rPr>
              <a:t>to present the claim (i.e., one month after the date of the EC Certificate (</a:t>
            </a:r>
            <a:r>
              <a:rPr lang="en-GB" sz="1800" b="1" dirty="0">
                <a:latin typeface="Palatino Linotype" panose="02040502050505030304" pitchFamily="18" charset="0"/>
              </a:rPr>
              <a:t>Day B plus a month</a:t>
            </a:r>
            <a:r>
              <a:rPr lang="en-GB" sz="1800" dirty="0">
                <a:latin typeface="Palatino Linotype" panose="02040502050505030304" pitchFamily="18" charset="0"/>
              </a:rPr>
              <a:t>)). NB it is 30 April, rather than 1 May, because of the </a:t>
            </a:r>
            <a:r>
              <a:rPr lang="en-GB" sz="1800" i="1" dirty="0">
                <a:latin typeface="Palatino Linotype" panose="02040502050505030304" pitchFamily="18" charset="0"/>
              </a:rPr>
              <a:t>corresponding date rules </a:t>
            </a:r>
            <a:r>
              <a:rPr lang="en-GB" sz="1800" dirty="0">
                <a:latin typeface="Palatino Linotype" panose="02040502050505030304" pitchFamily="18" charset="0"/>
              </a:rPr>
              <a:t>(you should add one calendar month, i.e., for 31 August the corresponding date would be the last day in September which is 30 September): s</a:t>
            </a:r>
            <a:r>
              <a:rPr lang="en-GB" sz="1800" b="0" i="0" dirty="0">
                <a:effectLst/>
                <a:latin typeface="Palatino Linotype" panose="02040502050505030304" pitchFamily="18" charset="0"/>
              </a:rPr>
              <a:t>ee </a:t>
            </a:r>
            <a:r>
              <a:rPr lang="en-GB" sz="1800" b="1" i="1" dirty="0">
                <a:effectLst/>
                <a:latin typeface="Palatino Linotype" panose="02040502050505030304" pitchFamily="18" charset="0"/>
              </a:rPr>
              <a:t>Tanveer v East London Bus &amp; Coach Company Ltd</a:t>
            </a:r>
            <a:r>
              <a:rPr lang="en-GB" sz="1800" b="1" i="0" dirty="0">
                <a:effectLst/>
                <a:latin typeface="Palatino Linotype" panose="02040502050505030304" pitchFamily="18" charset="0"/>
              </a:rPr>
              <a:t> UKEAT/0022/16/RN</a:t>
            </a:r>
          </a:p>
          <a:p>
            <a:r>
              <a:rPr lang="en-GB" sz="1800" dirty="0">
                <a:latin typeface="Palatino Linotype" panose="02040502050505030304" pitchFamily="18" charset="0"/>
              </a:rPr>
              <a:t>In summary, it is beneficial to wait until close to the expiry of the </a:t>
            </a:r>
            <a:r>
              <a:rPr lang="en-GB" sz="1800" b="1" dirty="0">
                <a:latin typeface="Palatino Linotype" panose="02040502050505030304" pitchFamily="18" charset="0"/>
              </a:rPr>
              <a:t>Primary Limitation Period </a:t>
            </a:r>
            <a:r>
              <a:rPr lang="en-GB" sz="1800" dirty="0">
                <a:latin typeface="Palatino Linotype" panose="02040502050505030304" pitchFamily="18" charset="0"/>
              </a:rPr>
              <a:t>before commencing ACAS EC</a:t>
            </a:r>
          </a:p>
        </p:txBody>
      </p:sp>
    </p:spTree>
    <p:extLst>
      <p:ext uri="{BB962C8B-B14F-4D97-AF65-F5344CB8AC3E}">
        <p14:creationId xmlns:p14="http://schemas.microsoft.com/office/powerpoint/2010/main" val="44274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423BB3-E2C9-0066-C286-44F55C0FA43E}"/>
              </a:ext>
            </a:extLst>
          </p:cNvPr>
          <p:cNvSpPr>
            <a:spLocks noGrp="1"/>
          </p:cNvSpPr>
          <p:nvPr>
            <p:ph type="title"/>
          </p:nvPr>
        </p:nvSpPr>
        <p:spPr>
          <a:xfrm>
            <a:off x="1383564" y="348865"/>
            <a:ext cx="9718111" cy="1576446"/>
          </a:xfrm>
        </p:spPr>
        <p:txBody>
          <a:bodyPr anchor="ctr">
            <a:normAutofit/>
          </a:bodyPr>
          <a:lstStyle/>
          <a:p>
            <a:r>
              <a:rPr lang="en-GB" sz="4000">
                <a:solidFill>
                  <a:srgbClr val="FFFFFF"/>
                </a:solidFill>
                <a:latin typeface="Palatino Linotype" panose="02040502050505030304" pitchFamily="18" charset="0"/>
              </a:rPr>
              <a:t>Additional considerations</a:t>
            </a:r>
          </a:p>
        </p:txBody>
      </p:sp>
      <p:graphicFrame>
        <p:nvGraphicFramePr>
          <p:cNvPr id="5" name="Content Placeholder 2">
            <a:extLst>
              <a:ext uri="{FF2B5EF4-FFF2-40B4-BE49-F238E27FC236}">
                <a16:creationId xmlns:a16="http://schemas.microsoft.com/office/drawing/2014/main" id="{56E3BBC0-8C10-CC41-C26B-9409329132DC}"/>
              </a:ext>
            </a:extLst>
          </p:cNvPr>
          <p:cNvGraphicFramePr>
            <a:graphicFrameLocks noGrp="1"/>
          </p:cNvGraphicFramePr>
          <p:nvPr>
            <p:ph idx="1"/>
            <p:extLst>
              <p:ext uri="{D42A27DB-BD31-4B8C-83A1-F6EECF244321}">
                <p14:modId xmlns:p14="http://schemas.microsoft.com/office/powerpoint/2010/main" val="2623805644"/>
              </p:ext>
            </p:extLst>
          </p:nvPr>
        </p:nvGraphicFramePr>
        <p:xfrm>
          <a:off x="644056" y="2615979"/>
          <a:ext cx="10927829" cy="375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543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932E8-D3EA-4EB0-EFB6-7C417A60DC4B}"/>
              </a:ext>
            </a:extLst>
          </p:cNvPr>
          <p:cNvSpPr>
            <a:spLocks noGrp="1"/>
          </p:cNvSpPr>
          <p:nvPr>
            <p:ph type="title"/>
          </p:nvPr>
        </p:nvSpPr>
        <p:spPr/>
        <p:txBody>
          <a:bodyPr/>
          <a:lstStyle/>
          <a:p>
            <a:r>
              <a:rPr lang="en-GB" dirty="0">
                <a:latin typeface="Palatino Linotype" panose="02040502050505030304" pitchFamily="18" charset="0"/>
              </a:rPr>
              <a:t>Resources</a:t>
            </a:r>
          </a:p>
        </p:txBody>
      </p:sp>
      <p:sp>
        <p:nvSpPr>
          <p:cNvPr id="3" name="Content Placeholder 2">
            <a:extLst>
              <a:ext uri="{FF2B5EF4-FFF2-40B4-BE49-F238E27FC236}">
                <a16:creationId xmlns:a16="http://schemas.microsoft.com/office/drawing/2014/main" id="{2101A951-F52D-2C3F-23F2-34D4DE8E6681}"/>
              </a:ext>
            </a:extLst>
          </p:cNvPr>
          <p:cNvSpPr>
            <a:spLocks noGrp="1"/>
          </p:cNvSpPr>
          <p:nvPr>
            <p:ph idx="1"/>
          </p:nvPr>
        </p:nvSpPr>
        <p:spPr/>
        <p:txBody>
          <a:bodyPr/>
          <a:lstStyle/>
          <a:p>
            <a:r>
              <a:rPr lang="en-GB" dirty="0">
                <a:latin typeface="Palatino Linotype" panose="02040502050505030304" pitchFamily="18" charset="0"/>
                <a:hlinkClick r:id="rId2"/>
              </a:rPr>
              <a:t>ACAS Calculator</a:t>
            </a:r>
            <a:endParaRPr lang="en-GB" dirty="0">
              <a:latin typeface="Palatino Linotype" panose="02040502050505030304" pitchFamily="18" charset="0"/>
            </a:endParaRPr>
          </a:p>
          <a:p>
            <a:r>
              <a:rPr lang="en-GB" dirty="0">
                <a:latin typeface="Palatino Linotype" panose="02040502050505030304" pitchFamily="18" charset="0"/>
              </a:rPr>
              <a:t>Cloisters article: </a:t>
            </a:r>
            <a:r>
              <a:rPr lang="en-GB" dirty="0" err="1">
                <a:latin typeface="Palatino Linotype" panose="02040502050505030304" pitchFamily="18" charset="0"/>
                <a:hlinkClick r:id="rId3"/>
              </a:rPr>
              <a:t>Acas</a:t>
            </a:r>
            <a:r>
              <a:rPr lang="en-GB" dirty="0">
                <a:latin typeface="Palatino Linotype" panose="02040502050505030304" pitchFamily="18" charset="0"/>
                <a:hlinkClick r:id="rId3"/>
              </a:rPr>
              <a:t> early conciliation effect on tribunal time limits and the decision of Luton BC v Haque — Cloisters</a:t>
            </a:r>
            <a:endParaRPr lang="en-GB" dirty="0">
              <a:latin typeface="Palatino Linotype" panose="02040502050505030304" pitchFamily="18" charset="0"/>
            </a:endParaRPr>
          </a:p>
        </p:txBody>
      </p:sp>
    </p:spTree>
    <p:extLst>
      <p:ext uri="{BB962C8B-B14F-4D97-AF65-F5344CB8AC3E}">
        <p14:creationId xmlns:p14="http://schemas.microsoft.com/office/powerpoint/2010/main" val="321786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4627A00D22224F9422D918C938CF3F" ma:contentTypeVersion="16" ma:contentTypeDescription="Create a new document." ma:contentTypeScope="" ma:versionID="ab609ec08760468886106acea0dc015e">
  <xsd:schema xmlns:xsd="http://www.w3.org/2001/XMLSchema" xmlns:xs="http://www.w3.org/2001/XMLSchema" xmlns:p="http://schemas.microsoft.com/office/2006/metadata/properties" xmlns:ns2="67639dda-5849-4687-9ebc-2a64e16d06cb" xmlns:ns3="d178e18f-6511-4283-bd90-8d376609ee13" targetNamespace="http://schemas.microsoft.com/office/2006/metadata/properties" ma:root="true" ma:fieldsID="2c3b4439f77486c77f7bc9dcbffc5007" ns2:_="" ns3:_="">
    <xsd:import namespace="67639dda-5849-4687-9ebc-2a64e16d06cb"/>
    <xsd:import namespace="d178e18f-6511-4283-bd90-8d376609ee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639dda-5849-4687-9ebc-2a64e16d06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e448b5-579c-4d20-8ae8-2cde4093893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178e18f-6511-4283-bd90-8d376609ee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d484674-fa89-4867-aa79-4b0fb7f6daba}" ma:internalName="TaxCatchAll" ma:showField="CatchAllData" ma:web="d178e18f-6511-4283-bd90-8d376609ee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825D2-B1B7-44CE-8F42-A39318E75774}"/>
</file>

<file path=customXml/itemProps2.xml><?xml version="1.0" encoding="utf-8"?>
<ds:datastoreItem xmlns:ds="http://schemas.openxmlformats.org/officeDocument/2006/customXml" ds:itemID="{32E65C0F-E5A4-436F-82D7-D6276B7A4B7F}"/>
</file>

<file path=docProps/app.xml><?xml version="1.0" encoding="utf-8"?>
<Properties xmlns="http://schemas.openxmlformats.org/officeDocument/2006/extended-properties" xmlns:vt="http://schemas.openxmlformats.org/officeDocument/2006/docPropsVTypes">
  <TotalTime>346</TotalTime>
  <Words>1404</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Palatino Linotype</vt:lpstr>
      <vt:lpstr>Office Theme</vt:lpstr>
      <vt:lpstr>Calculating Time under the Equality Act 2010</vt:lpstr>
      <vt:lpstr>Key Dates</vt:lpstr>
      <vt:lpstr>Legislation – Section 140B EqA</vt:lpstr>
      <vt:lpstr>Pausing the clock – ACAS EC</vt:lpstr>
      <vt:lpstr>Example (applying the test in Luton Borough Council v Haque 2018 ICR 1388)</vt:lpstr>
      <vt:lpstr>When does a Claimant receive an additional month to bring proceedings?</vt:lpstr>
      <vt:lpstr>Is it advantageous to wait until close to the expiry of the Primary Limitation Period before commencing ACAS EC?</vt:lpstr>
      <vt:lpstr>Additional considerations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Time under the Equality Act 2010</dc:title>
  <dc:creator>Robin Pickard</dc:creator>
  <cp:lastModifiedBy>Robin Pickard</cp:lastModifiedBy>
  <cp:revision>5</cp:revision>
  <dcterms:created xsi:type="dcterms:W3CDTF">2023-06-12T08:35:51Z</dcterms:created>
  <dcterms:modified xsi:type="dcterms:W3CDTF">2023-06-12T15:54:39Z</dcterms:modified>
</cp:coreProperties>
</file>